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xlsx" ContentType="application/vnd.openxmlformats-officedocument.spreadsheetml.sheet"/>
  <Default Extension="vml" ContentType="application/vnd.openxmlformats-officedocument.vmlDrawing"/>
  <Default Extension="xls" ContentType="application/vnd.ms-exce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1"/>
  </p:notesMasterIdLst>
  <p:handoutMasterIdLst>
    <p:handoutMasterId r:id="rId22"/>
  </p:handoutMasterIdLst>
  <p:sldIdLst>
    <p:sldId id="289" r:id="rId2"/>
    <p:sldId id="258" r:id="rId3"/>
    <p:sldId id="259" r:id="rId4"/>
    <p:sldId id="284" r:id="rId5"/>
    <p:sldId id="292" r:id="rId6"/>
    <p:sldId id="275" r:id="rId7"/>
    <p:sldId id="276" r:id="rId8"/>
    <p:sldId id="287" r:id="rId9"/>
    <p:sldId id="277" r:id="rId10"/>
    <p:sldId id="278" r:id="rId11"/>
    <p:sldId id="288" r:id="rId12"/>
    <p:sldId id="261" r:id="rId13"/>
    <p:sldId id="263" r:id="rId14"/>
    <p:sldId id="267" r:id="rId15"/>
    <p:sldId id="285" r:id="rId16"/>
    <p:sldId id="291" r:id="rId17"/>
    <p:sldId id="286" r:id="rId18"/>
    <p:sldId id="273" r:id="rId19"/>
    <p:sldId id="28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063" autoAdjust="0"/>
  </p:normalViewPr>
  <p:slideViewPr>
    <p:cSldViewPr>
      <p:cViewPr varScale="1">
        <p:scale>
          <a:sx n="59" d="100"/>
          <a:sy n="59" d="100"/>
        </p:scale>
        <p:origin x="-2080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handoutMaster" Target="handoutMasters/handout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торакальное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2007.0</c:v>
                </c:pt>
                <c:pt idx="1">
                  <c:v>2012.0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25.7</c:v>
                </c:pt>
                <c:pt idx="1">
                  <c:v>18.0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торако-абдоминальное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2007.0</c:v>
                </c:pt>
                <c:pt idx="1">
                  <c:v>2012.0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31.2</c:v>
                </c:pt>
                <c:pt idx="1">
                  <c:v>19.9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микрохирургия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2007.0</c:v>
                </c:pt>
                <c:pt idx="1">
                  <c:v>2012.0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26.2</c:v>
                </c:pt>
                <c:pt idx="1">
                  <c:v>18.2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общая онкология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2007.0</c:v>
                </c:pt>
                <c:pt idx="1">
                  <c:v>2012.0</c:v>
                </c:pt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19.8</c:v>
                </c:pt>
                <c:pt idx="1">
                  <c:v>17.0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25962200"/>
        <c:axId val="-2125959080"/>
      </c:barChart>
      <c:catAx>
        <c:axId val="-2125962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-2125959080"/>
        <c:crosses val="autoZero"/>
        <c:auto val="1"/>
        <c:lblAlgn val="ctr"/>
        <c:lblOffset val="100"/>
        <c:noMultiLvlLbl val="0"/>
      </c:catAx>
      <c:valAx>
        <c:axId val="-21259590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212596220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4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онкоортопедия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2007.0</c:v>
                </c:pt>
                <c:pt idx="1">
                  <c:v>2012.0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12.1</c:v>
                </c:pt>
                <c:pt idx="1">
                  <c:v>11.8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гинекология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2007.0</c:v>
                </c:pt>
                <c:pt idx="1">
                  <c:v>2012.0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14.7</c:v>
                </c:pt>
                <c:pt idx="1">
                  <c:v>13.3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25977784"/>
        <c:axId val="-2126008968"/>
      </c:barChart>
      <c:catAx>
        <c:axId val="-21259777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-2126008968"/>
        <c:crosses val="autoZero"/>
        <c:auto val="1"/>
        <c:lblAlgn val="ctr"/>
        <c:lblOffset val="100"/>
        <c:noMultiLvlLbl val="0"/>
      </c:catAx>
      <c:valAx>
        <c:axId val="-2126008968"/>
        <c:scaling>
          <c:orientation val="minMax"/>
          <c:max val="18.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-2125977784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 baseline="0">
                <a:solidFill>
                  <a:srgbClr val="000000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aseline="0">
                <a:solidFill>
                  <a:srgbClr val="000000"/>
                </a:solidFill>
              </a:defRPr>
            </a:pPr>
            <a:endParaRPr lang="ru-RU"/>
          </a:p>
        </c:txPr>
      </c:legendEntry>
      <c:layout/>
      <c:overlay val="0"/>
      <c:txPr>
        <a:bodyPr/>
        <a:lstStyle/>
        <a:p>
          <a:pPr>
            <a:defRPr sz="1400" baseline="0">
              <a:solidFill>
                <a:srgbClr val="00000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4"/>
              <c:layout>
                <c:manualLayout>
                  <c:x val="-0.00289689711689763"/>
                  <c:y val="0.042301902344851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sz="1400" smtClean="0"/>
                      <a:t>1</a:t>
                    </a:r>
                    <a:r>
                      <a:rPr lang="en-US" sz="140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0.0389046969948492"/>
                  <c:y val="0.028925619834710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Торакальное</c:v>
                </c:pt>
                <c:pt idx="1">
                  <c:v>Торако-абдоминальное</c:v>
                </c:pt>
                <c:pt idx="2">
                  <c:v>Микрохирургия</c:v>
                </c:pt>
                <c:pt idx="3">
                  <c:v>Общая онкология</c:v>
                </c:pt>
                <c:pt idx="4">
                  <c:v>Онкоортопедия</c:v>
                </c:pt>
                <c:pt idx="5">
                  <c:v>Гинекология</c:v>
                </c:pt>
                <c:pt idx="6">
                  <c:v>Урология</c:v>
                </c:pt>
                <c:pt idx="7">
                  <c:v>Абдоминальная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96.0</c:v>
                </c:pt>
                <c:pt idx="1">
                  <c:v>65.0</c:v>
                </c:pt>
                <c:pt idx="2">
                  <c:v>78.0</c:v>
                </c:pt>
                <c:pt idx="3">
                  <c:v>155.0</c:v>
                </c:pt>
                <c:pt idx="4">
                  <c:v>22.0</c:v>
                </c:pt>
                <c:pt idx="5">
                  <c:v>2.0</c:v>
                </c:pt>
                <c:pt idx="6">
                  <c:v>15.0</c:v>
                </c:pt>
                <c:pt idx="7">
                  <c:v>10.0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15">
          <a:noFill/>
        </a:ln>
      </c:spPr>
    </c:plotArea>
    <c:legend>
      <c:legendPos val="r"/>
      <c:layout/>
      <c:overlay val="0"/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1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Relationship Id="rId2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emf"/><Relationship Id="rId1" Type="http://schemas.openxmlformats.org/officeDocument/2006/relationships/image" Target="../media/image4.png"/><Relationship Id="rId2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B566DD-ED81-624C-9B4E-25D3DB27B4B8}" type="datetimeFigureOut">
              <a:rPr lang="ru-RU" smtClean="0"/>
              <a:t>20.10.14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86A9CF-5726-7D4C-87E5-9B76E87CB5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473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E12443-E9C4-6847-B6DB-BB60E4E4EB94}" type="datetimeFigureOut">
              <a:rPr lang="ru-RU" smtClean="0"/>
              <a:t>20.10.14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CCCF2F-3462-C04C-BCBE-EB6D46D52F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111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kumimoji="0" lang="ru-RU" dirty="0" smtClean="0">
                <a:ea typeface="+mn-ea"/>
                <a:cs typeface="+mn-cs"/>
              </a:rPr>
              <a:t>Для формирования нормативно-правовой базы применения методов ФДТ и реабилитации в широкой клинической практике нами были сформулированы соответствующие предложения, которые мы направляли либо в Минздрав при поддержке директора нашего института Валерия Ивановича </a:t>
            </a:r>
            <a:r>
              <a:rPr kumimoji="0" lang="ru-RU" dirty="0" err="1" smtClean="0">
                <a:ea typeface="+mn-ea"/>
                <a:cs typeface="+mn-cs"/>
              </a:rPr>
              <a:t>Чиссова</a:t>
            </a:r>
            <a:r>
              <a:rPr kumimoji="0" lang="ru-RU" dirty="0" smtClean="0">
                <a:ea typeface="+mn-ea"/>
                <a:cs typeface="+mn-cs"/>
              </a:rPr>
              <a:t>, либо главным внештатным специалистам Минздрава по реабилитации и санаторно-курортному лечению.</a:t>
            </a:r>
          </a:p>
          <a:p>
            <a:pPr>
              <a:defRPr/>
            </a:pPr>
            <a:r>
              <a:rPr kumimoji="0" lang="ru-RU" dirty="0" smtClean="0">
                <a:ea typeface="+mn-ea"/>
                <a:cs typeface="+mn-cs"/>
              </a:rPr>
              <a:t>Часть данных предложений представлена на слайде. Так дважды нами были преданы в Минздрав предложения о включении отделения Реабилитации в структуру МО онкологического профиля………</a:t>
            </a:r>
            <a:endParaRPr kumimoji="0" lang="ru-RU" dirty="0">
              <a:cs typeface="+mn-cs"/>
            </a:endParaRPr>
          </a:p>
        </p:txBody>
      </p:sp>
      <p:sp>
        <p:nvSpPr>
          <p:cNvPr id="6041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fld id="{BDB8DE85-1585-9B4A-98E8-EF37B2C9AC51}" type="slidenum">
              <a:rPr kumimoji="0" lang="ru-RU" sz="1200"/>
              <a:pPr/>
              <a:t>5</a:t>
            </a:fld>
            <a:endParaRPr kumimoji="0" lang="ru-RU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слайде представлен объем выполненных работ по разделу реабилитация по годам. Ежегодно в отделении получали от 3 до 4 тысяч сеансов реабилитации около 350 больных. С 2010 г. нами было внедрено новое для института направление реабилитации – лечебная физкультура. Из графика распределения больных и сеансов ЛФК по годам видно, что с каждым годом потребность по больным в занятиях лечебной физкультурой начиная с раннего послеоперационного периода неуклонно возрастала, а тот факт, что в 2012 г. число больных, которым было показано поведение сеансов ЛФК росло, а общее число сеансов нет, свидетельствовало о том, что перспективным является организация кабинета для групповых занятий лечебной физкультурой, что и было нами сделано в прошлом году. В частности пациентки из отделения общей онкологии после операций на молочной железе приходили к нам в отделение для групповых занятий по 5-6 человек.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Основными показаниями к применению методик лечебной физкультуры были профилактика осложнений со стороны дыхательной системы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профилактика ограничений подвижности  конечности.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Физические методы воздействия применяли для профилактики и лечения лучевых воспалительных реакций и повреждений кожи и слизистых оболочек , лечения локальных осложнений лекарственной противоопухолевой терапии,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редупреждения гемодинамических расстройств в пересаженных лоскутах, профилактики и купирования явлений пареза  нерва, профилактики и лечения гнойно-воспалительных послеоперационных осложнений,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л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ечения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лимфостаза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верхней или нижней конечности после хирургического вмешательства  с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лимфаденэктомией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Основные методики которые мы применяем для восстановительного лечения больных – это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магнито-лазерная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терапия,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КВЧ-терапия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НО-плазменная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терапия, электротерапия, аппаратный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лимфодренажный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массаж,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пневмокомпрессия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другие. </a:t>
            </a:r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BA690B2-F718-46B3-8EF1-1F11CEFE21DE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Нами проведен анализ числа больных, направленных из хирургических отделений для проведения сеансов реабилитации и статистических данных о динамике изменения среднего койко-дня по этим отделениям. Из представленных данных видно, что наибольшее снижение среднего койко-дня зарегистрировано в тех отделениях, которые активно применяют реабилитационные методики с профилактической целью. Конечно мы не можем делать каких-либо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выводов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но тенденция  прослеживается, и для того, чтобы оценить влияние ранней реабилитации на показатели в том числе  работы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коечного фонда нами запланированы два исследования совместно с отделом </a:t>
            </a:r>
            <a:r>
              <a:rPr lang="ru-RU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торако-абдоминальной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онкологии и отделением реконструктивно-пластической хирургии рака молочной железы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7BB7E7-238A-42F9-AF5C-7412BEE5BAF3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D26294-BBD0-4F79-8828-B74D0A66114F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20.10.14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E4364A-9200-439F-B908-EC813945D6B2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3D4B1D-DA19-4027-A11A-0AA880702050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20.10.14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0705F-05CE-4644-8C84-D8B681D96474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08EE6C5-24BD-493A-BC0C-F60D96088538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20.10.14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FD0BD3-4ACE-48E1-B25F-DFE2DFA83312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284B03-A550-49C8-930D-E850BD4069A5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20.10.14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E07F27-7530-4402-97F7-07D0CD0F6510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2C97DF-7E89-42E0-8A9F-74D640BBDE30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20.10.14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pPr>
              <a:defRPr/>
            </a:pPr>
            <a:fld id="{AC461FDE-EF44-4A3A-8A50-BDB0C6DEB333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33304D-E86C-468D-8901-312A394EA4AC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20.10.14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40C0E5-0B5B-42DE-BBF4-B47E92CE4446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4DC02D-FAB1-4520-8B81-2EAC7DCC8DC5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20.10.14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00BA4F-28AA-4495-B3DC-FB4C9037B516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1E7456-8222-4931-965D-220DDACD510F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20.10.14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A629AC-1A08-454F-98F1-01B6909FBA83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3AEC7E-6ED5-4395-9D1D-C6B2363C2AE2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20.10.14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AAF181-EE80-4DB1-8AA0-CFB799FBA404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A6CDC9-3AAE-485F-BC48-D13415E89632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20.10.14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526B07-533F-478B-B255-06839DCFCB92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1632EE-2567-4CC8-A195-3F03E66C2071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20.10.14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2E50F9-59CF-4848-B233-DC616BC701F3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2F7CBFBB-B9B2-45AD-A7E9-645E10F0CB0B}" type="datetimeFigureOut">
              <a:rPr lang="ru-RU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20.10.14</a:t>
            </a:fld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8C022219-273A-4957-9FDC-3591E2AFB881}" type="slidenum">
              <a:rPr lang="ru-RU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41.xls"/><Relationship Id="rId4" Type="http://schemas.openxmlformats.org/officeDocument/2006/relationships/image" Target="../media/image2.emf"/><Relationship Id="rId5" Type="http://schemas.openxmlformats.org/officeDocument/2006/relationships/oleObject" Target="../embeddings/_____Microsoft_Excel_97-20042.xls"/><Relationship Id="rId6" Type="http://schemas.openxmlformats.org/officeDocument/2006/relationships/image" Target="../media/image3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.png"/><Relationship Id="rId12" Type="http://schemas.openxmlformats.org/officeDocument/2006/relationships/oleObject" Target="../embeddings/_____Microsoft_Excel_97-20045.xls"/><Relationship Id="rId13" Type="http://schemas.openxmlformats.org/officeDocument/2006/relationships/image" Target="../media/image6.png"/><Relationship Id="rId14" Type="http://schemas.openxmlformats.org/officeDocument/2006/relationships/oleObject" Target="../embeddings/_____Microsoft_Excel_97-20046.xls"/><Relationship Id="rId15" Type="http://schemas.openxmlformats.org/officeDocument/2006/relationships/image" Target="../media/image7.png"/><Relationship Id="rId16" Type="http://schemas.openxmlformats.org/officeDocument/2006/relationships/oleObject" Target="../embeddings/_____Microsoft_Excel_97-20047.xls"/><Relationship Id="rId17" Type="http://schemas.openxmlformats.org/officeDocument/2006/relationships/image" Target="../media/image8.png"/><Relationship Id="rId18" Type="http://schemas.openxmlformats.org/officeDocument/2006/relationships/oleObject" Target="../embeddings/_____Microsoft_Excel_97-20048.xls"/><Relationship Id="rId19" Type="http://schemas.openxmlformats.org/officeDocument/2006/relationships/image" Target="../media/image9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2.xml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oleObject" Target="../embeddings/_____Microsoft_Excel_97-20043.xls"/><Relationship Id="rId9" Type="http://schemas.openxmlformats.org/officeDocument/2006/relationships/image" Target="../media/image4.png"/><Relationship Id="rId10" Type="http://schemas.openxmlformats.org/officeDocument/2006/relationships/oleObject" Target="../embeddings/_____Microsoft_Excel_97-20044.xls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chart" Target="../charts/chart2.xml"/><Relationship Id="rId5" Type="http://schemas.openxmlformats.org/officeDocument/2006/relationships/chart" Target="../charts/chart3.xml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ctrTitle"/>
          </p:nvPr>
        </p:nvSpPr>
        <p:spPr>
          <a:xfrm>
            <a:off x="107504" y="1700808"/>
            <a:ext cx="9036496" cy="1470025"/>
          </a:xfrm>
        </p:spPr>
        <p:txBody>
          <a:bodyPr>
            <a:noAutofit/>
          </a:bodyPr>
          <a:lstStyle/>
          <a:p>
            <a:pPr eaLnBrk="1" hangingPunct="1"/>
            <a:r>
              <a:rPr lang="ru-RU" sz="4000" b="1" dirty="0">
                <a:solidFill>
                  <a:srgbClr val="000000"/>
                </a:solidFill>
                <a:latin typeface="Times New Roman"/>
                <a:cs typeface="Times New Roman"/>
              </a:rPr>
              <a:t>Медицинская реабилитация </a:t>
            </a:r>
            <a:r>
              <a:rPr lang="ru-RU" sz="4000" b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 онкологических больных</a:t>
            </a:r>
            <a:endParaRPr lang="ru-RU" sz="4000" b="1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286000" y="3571875"/>
            <a:ext cx="5143500" cy="785813"/>
          </a:xfrm>
          <a:prstGeom prst="rect">
            <a:avLst/>
          </a:prstGeom>
        </p:spPr>
        <p:txBody>
          <a:bodyPr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 eaLnBrk="1" hangingPunct="1"/>
            <a:r>
              <a:rPr lang="ru-RU" sz="2800" dirty="0">
                <a:latin typeface="Calibri" charset="0"/>
              </a:rPr>
              <a:t>Проф. </a:t>
            </a:r>
            <a:r>
              <a:rPr lang="ru-RU" sz="2800" dirty="0" err="1">
                <a:latin typeface="Calibri" charset="0"/>
              </a:rPr>
              <a:t>Е.В.Филоненко</a:t>
            </a:r>
            <a:endParaRPr lang="ru-RU" sz="2800" dirty="0">
              <a:latin typeface="Calibri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28625" y="5072063"/>
            <a:ext cx="8215313" cy="785812"/>
          </a:xfrm>
          <a:prstGeom prst="rect">
            <a:avLst/>
          </a:prstGeom>
        </p:spPr>
        <p:txBody>
          <a:bodyPr anchor="ctr">
            <a:norm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sz="2800" dirty="0">
                <a:latin typeface="Calibri" charset="0"/>
              </a:rPr>
              <a:t>ФГБУ «МНИОИ им. </a:t>
            </a:r>
            <a:r>
              <a:rPr lang="ru-RU" sz="2800" dirty="0" err="1">
                <a:latin typeface="Calibri" charset="0"/>
              </a:rPr>
              <a:t>П.А.Герцена</a:t>
            </a:r>
            <a:r>
              <a:rPr lang="ru-RU" sz="2800" dirty="0">
                <a:latin typeface="Calibri" charset="0"/>
              </a:rPr>
              <a:t>» Минздрава России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2800" dirty="0">
                <a:latin typeface="Calibri" charset="0"/>
              </a:rPr>
              <a:t>Директор чл.-корр. РАН, проф. </a:t>
            </a:r>
            <a:r>
              <a:rPr lang="ru-RU" sz="2800" dirty="0" err="1">
                <a:latin typeface="Calibri" charset="0"/>
              </a:rPr>
              <a:t>А.Д.Каприн</a:t>
            </a:r>
            <a:endParaRPr lang="ru-RU" sz="28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7223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5760"/>
            <a:ext cx="91440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Стандарты оказания медицинской помощи  в санаторно-курортных условиях </a:t>
            </a:r>
            <a:b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(</a:t>
            </a:r>
            <a:r>
              <a:rPr lang="en-US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III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 этап медицинской реабилитации)</a:t>
            </a:r>
            <a:endParaRPr lang="ru-RU" sz="3200" dirty="0">
              <a:latin typeface="Times New Roman"/>
              <a:cs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57830"/>
            <a:ext cx="9144000" cy="564357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400" dirty="0" smtClean="0"/>
              <a:t>	</a:t>
            </a:r>
            <a:r>
              <a:rPr lang="ru-RU" sz="1600" dirty="0" smtClean="0"/>
              <a:t>Предложено внести изменения в Стандарты оказания медицинской помощи  в санаторно-курортных условиях. Рекомендовано включить модель пациента  онкологического профиля с указанием  потребности в прохождении санаторно-курортного лечения в:</a:t>
            </a:r>
          </a:p>
          <a:p>
            <a:pPr lvl="0"/>
            <a:r>
              <a:rPr lang="ru-RU" sz="1400" dirty="0" smtClean="0"/>
              <a:t> «Стандарт медицинской помощи долечивания (реабилитации) больных после операций пластики суставов </a:t>
            </a:r>
            <a:r>
              <a:rPr lang="ru-RU" sz="1400" dirty="0" err="1" smtClean="0"/>
              <a:t>эндопротезирования</a:t>
            </a:r>
            <a:r>
              <a:rPr lang="ru-RU" sz="1400" dirty="0" smtClean="0"/>
              <a:t> и </a:t>
            </a:r>
            <a:r>
              <a:rPr lang="ru-RU" sz="1400" dirty="0" err="1" smtClean="0"/>
              <a:t>реэндопротезирования</a:t>
            </a:r>
            <a:r>
              <a:rPr lang="ru-RU" sz="1400" dirty="0" smtClean="0"/>
              <a:t>» (стандарт 14) .</a:t>
            </a:r>
          </a:p>
          <a:p>
            <a:pPr lvl="0"/>
            <a:r>
              <a:rPr lang="ru-RU" sz="1400" dirty="0" smtClean="0"/>
              <a:t>«Стандарт медицинской помощи в санаторно-курортных условиях инвалидам с дефектами и деформациями нижних конечностей, ампутациями: ампутация области тазобедренного сустава, экзартикуляция бедра, культи бедра, культи голени, культи стопы, ампутации стопы» (стандарт 22).</a:t>
            </a:r>
          </a:p>
          <a:p>
            <a:pPr lvl="0"/>
            <a:r>
              <a:rPr lang="ru-RU" sz="1400" dirty="0" smtClean="0"/>
              <a:t>«Стандарт медицинской помощи в санаторно-курортных условиях инвалидам с дефектами верхней конечности: ампутация области плечевого сустава, экзартикуляция плеча, культи плеча, предплечья, отсутствие кисти, отсутствие всех фаланг четырех пальцев кисти, исключая первый, отсутствие трех пальцев кисти, включая первый» (стандарт 21).</a:t>
            </a:r>
          </a:p>
          <a:p>
            <a:pPr lvl="0"/>
            <a:r>
              <a:rPr lang="ru-RU" sz="1400" dirty="0" smtClean="0"/>
              <a:t>«Стандарт медицинской помощи долечивания (реабилитации) больных после операций по поводу язвенной болезни желудка и двенадцатиперстной кишки в санаторно-курортных условиях» (стандарт 3).</a:t>
            </a:r>
          </a:p>
          <a:p>
            <a:pPr lvl="0"/>
            <a:r>
              <a:rPr lang="ru-RU" sz="1400" dirty="0" smtClean="0"/>
              <a:t>«Стандарт медицинской помощи пациентам мочекаменной болезнью и другими болезнями мочевой системы в санаторно-курортных условиях» (стандарт 37). </a:t>
            </a:r>
          </a:p>
          <a:p>
            <a:pPr lvl="0"/>
            <a:r>
              <a:rPr lang="ru-RU" sz="1400" dirty="0" smtClean="0"/>
              <a:t>«Стандарт медицинской помощи в санаторно-курортных условиях инвалидам с неустранимыми мочевыми </a:t>
            </a:r>
            <a:r>
              <a:rPr lang="ru-RU" sz="1400" dirty="0" err="1" smtClean="0"/>
              <a:t>стомами</a:t>
            </a:r>
            <a:r>
              <a:rPr lang="ru-RU" sz="1400" dirty="0" smtClean="0"/>
              <a:t>» (стандарт 24).</a:t>
            </a:r>
          </a:p>
          <a:p>
            <a:pPr lvl="0"/>
            <a:r>
              <a:rPr lang="ru-RU" sz="1400" dirty="0" smtClean="0"/>
              <a:t>«Стандарт медицинской помощи пациентам с болезнями органов дыхания в санаторно-курортных условиях» (стандарт 33).</a:t>
            </a:r>
          </a:p>
          <a:p>
            <a:pPr lvl="0"/>
            <a:r>
              <a:rPr lang="ru-RU" sz="1400" dirty="0" smtClean="0"/>
              <a:t>«Стандарт медицинской помощи в санаторно-курортных условиях инвалидам с отсутствием гортани после ее оперативного удаления» (стандарт 26) .</a:t>
            </a:r>
            <a:endParaRPr lang="ru-RU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Times New Roman"/>
                <a:cs typeface="Times New Roman"/>
              </a:rPr>
              <a:t>Санаторно-курортное лечение</a:t>
            </a:r>
            <a:br>
              <a:rPr lang="ru-RU" sz="3200" b="1" dirty="0">
                <a:solidFill>
                  <a:srgbClr val="000000"/>
                </a:solidFill>
                <a:latin typeface="Times New Roman"/>
                <a:cs typeface="Times New Roman"/>
              </a:rPr>
            </a:br>
            <a:r>
              <a:rPr lang="ru-RU" sz="3200" b="1" dirty="0">
                <a:solidFill>
                  <a:srgbClr val="000000"/>
                </a:solidFill>
                <a:latin typeface="Times New Roman"/>
                <a:cs typeface="Times New Roman"/>
              </a:rPr>
              <a:t> в реабилитации онкологических больных</a:t>
            </a:r>
          </a:p>
        </p:txBody>
      </p:sp>
      <p:sp>
        <p:nvSpPr>
          <p:cNvPr id="27651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>
                <a:latin typeface="Calibri" charset="0"/>
              </a:rPr>
              <a:t>Достижения</a:t>
            </a:r>
          </a:p>
        </p:txBody>
      </p:sp>
      <p:sp>
        <p:nvSpPr>
          <p:cNvPr id="27652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1800">
                <a:latin typeface="Calibri" charset="0"/>
              </a:rPr>
              <a:t>Существует возможность санаторно-курортного  лечения онкологических больных</a:t>
            </a:r>
          </a:p>
        </p:txBody>
      </p:sp>
      <p:sp>
        <p:nvSpPr>
          <p:cNvPr id="27653" name="Текст 9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>
                <a:latin typeface="Calibri" charset="0"/>
              </a:rPr>
              <a:t>Проблемы</a:t>
            </a:r>
          </a:p>
        </p:txBody>
      </p:sp>
      <p:sp>
        <p:nvSpPr>
          <p:cNvPr id="27654" name="Содержимое 10"/>
          <p:cNvSpPr>
            <a:spLocks noGrp="1"/>
          </p:cNvSpPr>
          <p:nvPr>
            <p:ph sz="quarter" idx="4"/>
          </p:nvPr>
        </p:nvSpPr>
        <p:spPr>
          <a:xfrm>
            <a:off x="4429125" y="2174875"/>
            <a:ext cx="4572000" cy="4683125"/>
          </a:xfrm>
        </p:spPr>
        <p:txBody>
          <a:bodyPr/>
          <a:lstStyle/>
          <a:p>
            <a:r>
              <a:rPr lang="ru-RU" sz="1800">
                <a:latin typeface="Calibri" charset="0"/>
              </a:rPr>
              <a:t>Наличие электронной подсистемы не исключает необходимости согласовывать дату заезда для каждого больного по телефону.</a:t>
            </a:r>
          </a:p>
          <a:p>
            <a:r>
              <a:rPr lang="ru-RU" sz="1800">
                <a:latin typeface="Calibri" charset="0"/>
              </a:rPr>
              <a:t>Число отказов в приеме больных на санаторно-курортное лечение  достигает  54% (данные за 2011 г.).</a:t>
            </a:r>
          </a:p>
          <a:p>
            <a:r>
              <a:rPr lang="ru-RU" sz="1800">
                <a:latin typeface="Calibri" charset="0"/>
              </a:rPr>
              <a:t>Для жителей средней полосы России  имеется возможность  проходить санаторно-курортное лечение только в 3 санаториях.</a:t>
            </a:r>
          </a:p>
          <a:p>
            <a:r>
              <a:rPr lang="ru-RU" sz="1800">
                <a:latin typeface="Calibri" charset="0"/>
              </a:rPr>
              <a:t>В разделе «Профиль СКУ, по которому направляется пациент на долечивание»  нет профиля  «общетерапевтический профиль для онкологических больных».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571500" y="4572000"/>
            <a:ext cx="3571875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defRPr/>
            </a:pPr>
            <a:endParaRPr lang="ru-RU" sz="280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29450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200" dirty="0">
                <a:solidFill>
                  <a:schemeClr val="tx1"/>
                </a:solidFill>
                <a:latin typeface="Times New Roman"/>
                <a:cs typeface="Times New Roman"/>
              </a:rPr>
              <a:t>Ц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ель</a:t>
            </a:r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4023368"/>
          </a:xfrm>
        </p:spPr>
        <p:txBody>
          <a:bodyPr/>
          <a:lstStyle/>
          <a:p>
            <a:pPr eaLnBrk="1" hangingPunct="1"/>
            <a:r>
              <a:rPr lang="ru-RU" sz="2800" dirty="0" smtClean="0">
                <a:latin typeface="Georgia" pitchFamily="18" charset="0"/>
              </a:rPr>
              <a:t>Обеспечение доступности и повышение качества помощи по медицинской реабилитации онкологическим больным в условиях трехуровневой системы ее оказания</a:t>
            </a:r>
          </a:p>
        </p:txBody>
      </p:sp>
    </p:spTree>
    <p:extLst>
      <p:ext uri="{BB962C8B-B14F-4D97-AF65-F5344CB8AC3E}">
        <p14:creationId xmlns:p14="http://schemas.microsoft.com/office/powerpoint/2010/main" val="36422313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200" dirty="0">
                <a:solidFill>
                  <a:schemeClr val="tx1"/>
                </a:solidFill>
                <a:latin typeface="Times New Roman"/>
                <a:cs typeface="Times New Roman"/>
              </a:rPr>
              <a:t>М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ероприятия</a:t>
            </a:r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37814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>
                <a:latin typeface="Georgia" pitchFamily="18" charset="0"/>
              </a:rPr>
              <a:t>Организация отделений реабилитации для оказания </a:t>
            </a:r>
            <a:r>
              <a:rPr lang="en-US" sz="2000" dirty="0" smtClean="0">
                <a:latin typeface="Georgia" pitchFamily="18" charset="0"/>
              </a:rPr>
              <a:t>I</a:t>
            </a:r>
            <a:r>
              <a:rPr lang="ru-RU" sz="2000" dirty="0" smtClean="0">
                <a:latin typeface="Georgia" pitchFamily="18" charset="0"/>
              </a:rPr>
              <a:t> этапа  медицинской реабилитации в стационарных МО онкологического профиля.</a:t>
            </a:r>
          </a:p>
          <a:p>
            <a:r>
              <a:rPr lang="ru-RU" sz="2000" dirty="0" smtClean="0">
                <a:latin typeface="Georgia" pitchFamily="18" charset="0"/>
              </a:rPr>
              <a:t>Организация мероприятий по маршрутизации онкологических  больных для проведения  </a:t>
            </a:r>
            <a:r>
              <a:rPr lang="en-US" sz="2000" dirty="0" smtClean="0">
                <a:latin typeface="Georgia" pitchFamily="18" charset="0"/>
              </a:rPr>
              <a:t>II</a:t>
            </a:r>
            <a:r>
              <a:rPr lang="ru-RU" sz="2000" dirty="0" smtClean="0">
                <a:latin typeface="Georgia" pitchFamily="18" charset="0"/>
              </a:rPr>
              <a:t> этапа  медицинской реабилитации  в  уже существующих  учреждениях медицинской реабилитации онкологического и неонкологического профиля.</a:t>
            </a:r>
          </a:p>
          <a:p>
            <a:r>
              <a:rPr lang="ru-RU" sz="2000" dirty="0" smtClean="0">
                <a:latin typeface="Georgia" pitchFamily="18" charset="0"/>
              </a:rPr>
              <a:t>Внесение поправок в Стандарты оказания медицинской помощи по профилю онкология (</a:t>
            </a:r>
            <a:r>
              <a:rPr lang="en-US" sz="2000" dirty="0" smtClean="0">
                <a:latin typeface="Georgia" pitchFamily="18" charset="0"/>
              </a:rPr>
              <a:t>I</a:t>
            </a:r>
            <a:r>
              <a:rPr lang="ru-RU" sz="2000" dirty="0" smtClean="0">
                <a:latin typeface="Georgia" pitchFamily="18" charset="0"/>
              </a:rPr>
              <a:t> этап </a:t>
            </a:r>
            <a:r>
              <a:rPr lang="ru-RU" sz="2000" dirty="0" err="1" smtClean="0">
                <a:latin typeface="Georgia" pitchFamily="18" charset="0"/>
              </a:rPr>
              <a:t>реаблитации</a:t>
            </a:r>
            <a:r>
              <a:rPr lang="ru-RU" sz="2000" dirty="0" smtClean="0">
                <a:latin typeface="Georgia" pitchFamily="18" charset="0"/>
              </a:rPr>
              <a:t>) </a:t>
            </a:r>
          </a:p>
          <a:p>
            <a:r>
              <a:rPr lang="ru-RU" sz="2000" dirty="0" smtClean="0">
                <a:latin typeface="Georgia" pitchFamily="18" charset="0"/>
              </a:rPr>
              <a:t>Утверждение Стандартов оказания медицинской помощи по профилю медицинская реабилитация онкологических больных  (</a:t>
            </a:r>
            <a:r>
              <a:rPr lang="en-US" sz="2000" dirty="0" smtClean="0">
                <a:latin typeface="Georgia" pitchFamily="18" charset="0"/>
              </a:rPr>
              <a:t>II</a:t>
            </a:r>
            <a:r>
              <a:rPr lang="ru-RU" sz="2000" dirty="0" smtClean="0">
                <a:latin typeface="Georgia" pitchFamily="18" charset="0"/>
              </a:rPr>
              <a:t> этап реабилитации) </a:t>
            </a:r>
          </a:p>
          <a:p>
            <a:r>
              <a:rPr lang="ru-RU" sz="2000" dirty="0" smtClean="0">
                <a:latin typeface="Georgia" pitchFamily="18" charset="0"/>
              </a:rPr>
              <a:t>Принятие поправок в Стандарты оказания медицинской помощи  в санаторно-курортных условиях  для обеспечения доступности  данного вида  медицинской реабилитации для онкологических больных.</a:t>
            </a:r>
          </a:p>
          <a:p>
            <a:endParaRPr lang="ru-RU" sz="2000" dirty="0" smtClean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9771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ru-RU" sz="32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Возможные риски при организации проведения медицинской реабилитации</a:t>
            </a:r>
            <a:br>
              <a:rPr lang="ru-RU" sz="3200" b="1" dirty="0" smtClean="0">
                <a:solidFill>
                  <a:schemeClr val="tx1"/>
                </a:solidFill>
                <a:latin typeface="Times New Roman"/>
                <a:cs typeface="Times New Roman"/>
              </a:rPr>
            </a:br>
            <a:endParaRPr lang="ru-RU" sz="3200" dirty="0" smtClean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>
          <a:xfrm>
            <a:off x="1285852" y="2428868"/>
            <a:ext cx="7400948" cy="3880492"/>
          </a:xfrm>
        </p:spPr>
        <p:txBody>
          <a:bodyPr/>
          <a:lstStyle/>
          <a:p>
            <a:pPr eaLnBrk="1" hangingPunct="1"/>
            <a:r>
              <a:rPr lang="ru-RU" sz="2000" dirty="0" smtClean="0">
                <a:latin typeface="Georgia" pitchFamily="18" charset="0"/>
              </a:rPr>
              <a:t>Увеличение нагрузки на специалиста</a:t>
            </a:r>
          </a:p>
          <a:p>
            <a:pPr eaLnBrk="1" hangingPunct="1"/>
            <a:r>
              <a:rPr lang="ru-RU" sz="2000" dirty="0" smtClean="0">
                <a:latin typeface="Georgia" pitchFamily="18" charset="0"/>
              </a:rPr>
              <a:t>Недостаток специалистов</a:t>
            </a:r>
          </a:p>
          <a:p>
            <a:pPr eaLnBrk="1" hangingPunct="1"/>
            <a:r>
              <a:rPr lang="ru-RU" sz="2000" dirty="0" smtClean="0">
                <a:latin typeface="Georgia" pitchFamily="18" charset="0"/>
              </a:rPr>
              <a:t>Отсутствие оборудования</a:t>
            </a:r>
          </a:p>
          <a:p>
            <a:pPr eaLnBrk="1" hangingPunct="1"/>
            <a:r>
              <a:rPr lang="ru-RU" sz="2000" dirty="0" smtClean="0">
                <a:latin typeface="Georgia" pitchFamily="18" charset="0"/>
              </a:rPr>
              <a:t>Недостаток необходимых площадей</a:t>
            </a:r>
          </a:p>
          <a:p>
            <a:pPr eaLnBrk="1" hangingPunct="1"/>
            <a:r>
              <a:rPr lang="ru-RU" sz="2000" dirty="0" smtClean="0">
                <a:solidFill>
                  <a:srgbClr val="000000"/>
                </a:solidFill>
                <a:latin typeface="Georgia" pitchFamily="18" charset="0"/>
              </a:rPr>
              <a:t>Отсутствие мотивации </a:t>
            </a:r>
          </a:p>
        </p:txBody>
      </p:sp>
    </p:spTree>
    <p:extLst>
      <p:ext uri="{BB962C8B-B14F-4D97-AF65-F5344CB8AC3E}">
        <p14:creationId xmlns:p14="http://schemas.microsoft.com/office/powerpoint/2010/main" val="759780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858312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Применение реабилитационных методик  в </a:t>
            </a:r>
            <a:br>
              <a:rPr lang="ru-RU" sz="3200" b="1" dirty="0" smtClean="0">
                <a:solidFill>
                  <a:schemeClr val="tx1"/>
                </a:solidFill>
                <a:latin typeface="Times New Roman"/>
                <a:cs typeface="Times New Roman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ФГБУ «МНИОИ им. П.А.Герцена» МЗ РФ</a:t>
            </a:r>
          </a:p>
        </p:txBody>
      </p:sp>
      <p:graphicFrame>
        <p:nvGraphicFramePr>
          <p:cNvPr id="4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3904026"/>
              </p:ext>
            </p:extLst>
          </p:nvPr>
        </p:nvGraphicFramePr>
        <p:xfrm>
          <a:off x="180975" y="2919413"/>
          <a:ext cx="4389438" cy="346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" name="Лист" r:id="rId3" imgW="3746500" imgH="2032000" progId="Excel.Sheet.8">
                  <p:embed/>
                </p:oleObj>
              </mc:Choice>
              <mc:Fallback>
                <p:oleObj name="Лист" r:id="rId3" imgW="3746500" imgH="2032000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975" y="2919413"/>
                        <a:ext cx="4389438" cy="3465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6677546"/>
              </p:ext>
            </p:extLst>
          </p:nvPr>
        </p:nvGraphicFramePr>
        <p:xfrm>
          <a:off x="4572000" y="2924944"/>
          <a:ext cx="4400550" cy="347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" name="Лист" r:id="rId5" imgW="3657600" imgH="1879600" progId="Excel.Sheet.8">
                  <p:embed/>
                </p:oleObj>
              </mc:Choice>
              <mc:Fallback>
                <p:oleObj name="Лист" r:id="rId5" imgW="3657600" imgH="1879600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2924944"/>
                        <a:ext cx="4400550" cy="3471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179512" y="1844824"/>
            <a:ext cx="407193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</a:rPr>
              <a:t>Распределение больных и сеансов реабилитации с применением физических факторов по годам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4860032" y="1988840"/>
            <a:ext cx="37147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</a:rPr>
              <a:t>Распределение больных и сеансов лечебной физкультуры по годам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395387" y="5737497"/>
            <a:ext cx="15843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Calibri" pitchFamily="34" charset="0"/>
              </a:rPr>
              <a:t>2008</a:t>
            </a: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5651971" y="5735910"/>
            <a:ext cx="1584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2012</a:t>
            </a:r>
          </a:p>
        </p:txBody>
      </p: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4355976" y="5735910"/>
            <a:ext cx="1584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Calibri" pitchFamily="34" charset="0"/>
              </a:rPr>
              <a:t>2011</a:t>
            </a:r>
          </a:p>
        </p:txBody>
      </p:sp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2963863" y="5735910"/>
            <a:ext cx="1584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Calibri" pitchFamily="34" charset="0"/>
              </a:rPr>
              <a:t>2010</a:t>
            </a:r>
          </a:p>
        </p:txBody>
      </p:sp>
      <p:sp>
        <p:nvSpPr>
          <p:cNvPr id="4102" name="TextBox 3"/>
          <p:cNvSpPr txBox="1">
            <a:spLocks noChangeArrowheads="1"/>
          </p:cNvSpPr>
          <p:nvPr/>
        </p:nvSpPr>
        <p:spPr bwMode="auto">
          <a:xfrm>
            <a:off x="1619523" y="5724996"/>
            <a:ext cx="15843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2009</a:t>
            </a:r>
          </a:p>
        </p:txBody>
      </p:sp>
      <p:pic>
        <p:nvPicPr>
          <p:cNvPr id="10" name="Диаграмма 9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42908" y="1567052"/>
            <a:ext cx="1785950" cy="1285884"/>
          </a:xfrm>
          <a:prstGeom prst="rect">
            <a:avLst/>
          </a:prstGeom>
          <a:noFill/>
        </p:spPr>
      </p:pic>
      <p:pic>
        <p:nvPicPr>
          <p:cNvPr id="11" name="Диаграмма 10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1645419"/>
            <a:ext cx="2547937" cy="1279525"/>
          </a:xfrm>
          <a:prstGeom prst="rect">
            <a:avLst/>
          </a:prstGeom>
          <a:noFill/>
        </p:spPr>
      </p:pic>
      <p:pic>
        <p:nvPicPr>
          <p:cNvPr id="12" name="Диаграмма 11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5984" y="1622530"/>
            <a:ext cx="2255838" cy="1079500"/>
          </a:xfrm>
          <a:prstGeom prst="rect">
            <a:avLst/>
          </a:prstGeom>
          <a:noFill/>
        </p:spPr>
      </p:pic>
      <p:pic>
        <p:nvPicPr>
          <p:cNvPr id="13" name="Диаграмма 12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920" y="1484784"/>
            <a:ext cx="1571636" cy="1428760"/>
          </a:xfrm>
          <a:prstGeom prst="rect">
            <a:avLst/>
          </a:prstGeom>
          <a:noFill/>
        </p:spPr>
      </p:pic>
      <p:sp>
        <p:nvSpPr>
          <p:cNvPr id="4107" name="Заголовок 1"/>
          <p:cNvSpPr txBox="1">
            <a:spLocks/>
          </p:cNvSpPr>
          <p:nvPr/>
        </p:nvSpPr>
        <p:spPr bwMode="auto">
          <a:xfrm>
            <a:off x="214282" y="836712"/>
            <a:ext cx="607223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Calibri" pitchFamily="34" charset="0"/>
              </a:rPr>
              <a:t>Распределение больных в зависимости от показаний к проведению сеансов реабилитации</a:t>
            </a:r>
            <a:endParaRPr lang="ru-RU" b="1" dirty="0">
              <a:latin typeface="Calibri" pitchFamily="34" charset="0"/>
            </a:endParaRPr>
          </a:p>
        </p:txBody>
      </p:sp>
      <p:sp>
        <p:nvSpPr>
          <p:cNvPr id="4108" name="Заголовок 1"/>
          <p:cNvSpPr txBox="1">
            <a:spLocks/>
          </p:cNvSpPr>
          <p:nvPr/>
        </p:nvSpPr>
        <p:spPr bwMode="auto">
          <a:xfrm>
            <a:off x="-47625" y="3861048"/>
            <a:ext cx="6405575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Calibri" pitchFamily="34" charset="0"/>
              </a:rPr>
              <a:t>Распределение </a:t>
            </a:r>
            <a:r>
              <a:rPr lang="ru-RU" b="1" dirty="0">
                <a:solidFill>
                  <a:srgbClr val="000000"/>
                </a:solidFill>
                <a:latin typeface="Calibri" pitchFamily="34" charset="0"/>
              </a:rPr>
              <a:t>больных в зависимости от применяемых методов физического воздействия при проведении сеансов реабилитации</a:t>
            </a:r>
            <a:endParaRPr lang="ru-RU" b="1" dirty="0">
              <a:latin typeface="Calibri" pitchFamily="34" charset="0"/>
            </a:endParaRPr>
          </a:p>
        </p:txBody>
      </p:sp>
      <p:graphicFrame>
        <p:nvGraphicFramePr>
          <p:cNvPr id="4109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9325451"/>
              </p:ext>
            </p:extLst>
          </p:nvPr>
        </p:nvGraphicFramePr>
        <p:xfrm>
          <a:off x="-396552" y="4437112"/>
          <a:ext cx="2324082" cy="12858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" r:id="rId8" imgW="1956986" imgH="981541" progId="Excel.Sheet.8">
                  <p:embed/>
                </p:oleObj>
              </mc:Choice>
              <mc:Fallback>
                <p:oleObj r:id="rId8" imgW="1956986" imgH="981541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96552" y="4437112"/>
                        <a:ext cx="2324082" cy="12858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0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3520178"/>
              </p:ext>
            </p:extLst>
          </p:nvPr>
        </p:nvGraphicFramePr>
        <p:xfrm>
          <a:off x="971600" y="4509120"/>
          <a:ext cx="1992301" cy="11303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" r:id="rId10" imgW="2017951" imgH="1109568" progId="Excel.Sheet.8">
                  <p:embed/>
                </p:oleObj>
              </mc:Choice>
              <mc:Fallback>
                <p:oleObj r:id="rId10" imgW="2017951" imgH="1109568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4509120"/>
                        <a:ext cx="1992301" cy="11303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1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2216928"/>
              </p:ext>
            </p:extLst>
          </p:nvPr>
        </p:nvGraphicFramePr>
        <p:xfrm>
          <a:off x="2483768" y="4509120"/>
          <a:ext cx="1500187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9" r:id="rId12" imgW="1853345" imgH="1457070" progId="Excel.Sheet.8">
                  <p:embed/>
                </p:oleObj>
              </mc:Choice>
              <mc:Fallback>
                <p:oleObj r:id="rId12" imgW="1853345" imgH="1457070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4509120"/>
                        <a:ext cx="1500187" cy="1203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2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8192860"/>
              </p:ext>
            </p:extLst>
          </p:nvPr>
        </p:nvGraphicFramePr>
        <p:xfrm>
          <a:off x="3851920" y="4509120"/>
          <a:ext cx="1563687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0" r:id="rId14" imgW="1566808" imgH="1127858" progId="Excel.Sheet.8">
                  <p:embed/>
                </p:oleObj>
              </mc:Choice>
              <mc:Fallback>
                <p:oleObj r:id="rId14" imgW="1566808" imgH="1127858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4509120"/>
                        <a:ext cx="1563687" cy="1130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3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5332774"/>
              </p:ext>
            </p:extLst>
          </p:nvPr>
        </p:nvGraphicFramePr>
        <p:xfrm>
          <a:off x="5436097" y="4077072"/>
          <a:ext cx="3707904" cy="219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1" r:id="rId16" imgW="3901778" imgH="2194750" progId="Excel.Sheet.8">
                  <p:embed/>
                </p:oleObj>
              </mc:Choice>
              <mc:Fallback>
                <p:oleObj r:id="rId16" imgW="3901778" imgH="2194750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6097" y="4077072"/>
                        <a:ext cx="3707904" cy="2193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6" name="TextBox 2"/>
          <p:cNvSpPr txBox="1">
            <a:spLocks noChangeArrowheads="1"/>
          </p:cNvSpPr>
          <p:nvPr/>
        </p:nvSpPr>
        <p:spPr bwMode="auto">
          <a:xfrm>
            <a:off x="1008063" y="0"/>
            <a:ext cx="70564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solidFill>
                  <a:srgbClr val="000000"/>
                </a:solidFill>
              </a:rPr>
              <a:t> </a:t>
            </a:r>
            <a:r>
              <a:rPr lang="ru-RU" sz="2400" b="1" dirty="0">
                <a:solidFill>
                  <a:srgbClr val="000000"/>
                </a:solidFill>
              </a:rPr>
              <a:t>Реабилитация онкологических больных</a:t>
            </a:r>
          </a:p>
        </p:txBody>
      </p:sp>
      <p:graphicFrame>
        <p:nvGraphicFramePr>
          <p:cNvPr id="4119" name="Диаграмма 2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0582723"/>
              </p:ext>
            </p:extLst>
          </p:nvPr>
        </p:nvGraphicFramePr>
        <p:xfrm>
          <a:off x="5076056" y="836712"/>
          <a:ext cx="4248472" cy="2952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2" name="Лист" r:id="rId18" imgW="4178300" imgH="2832100" progId="Excel.Sheet.8">
                  <p:embed/>
                </p:oleObj>
              </mc:Choice>
              <mc:Fallback>
                <p:oleObj name="Лист" r:id="rId18" imgW="4178300" imgH="2832100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836712"/>
                        <a:ext cx="4248472" cy="29523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3"/>
          <p:cNvSpPr txBox="1">
            <a:spLocks noChangeArrowheads="1"/>
          </p:cNvSpPr>
          <p:nvPr/>
        </p:nvSpPr>
        <p:spPr bwMode="auto">
          <a:xfrm>
            <a:off x="395387" y="2926531"/>
            <a:ext cx="15843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Calibri" pitchFamily="34" charset="0"/>
              </a:rPr>
              <a:t>2008</a:t>
            </a:r>
          </a:p>
        </p:txBody>
      </p:sp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5521896" y="2924944"/>
            <a:ext cx="1584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2012</a:t>
            </a:r>
          </a:p>
        </p:txBody>
      </p:sp>
      <p:sp>
        <p:nvSpPr>
          <p:cNvPr id="26" name="TextBox 4"/>
          <p:cNvSpPr txBox="1">
            <a:spLocks noChangeArrowheads="1"/>
          </p:cNvSpPr>
          <p:nvPr/>
        </p:nvSpPr>
        <p:spPr bwMode="auto">
          <a:xfrm>
            <a:off x="4211960" y="2924944"/>
            <a:ext cx="1584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Calibri" pitchFamily="34" charset="0"/>
              </a:rPr>
              <a:t>2011</a:t>
            </a: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2967609" y="2924944"/>
            <a:ext cx="1584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2010</a:t>
            </a:r>
          </a:p>
        </p:txBody>
      </p:sp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1551559" y="2926531"/>
            <a:ext cx="15843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2009</a:t>
            </a:r>
          </a:p>
        </p:txBody>
      </p:sp>
    </p:spTree>
    <p:extLst>
      <p:ext uri="{BB962C8B-B14F-4D97-AF65-F5344CB8AC3E}">
        <p14:creationId xmlns:p14="http://schemas.microsoft.com/office/powerpoint/2010/main" val="3852991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286124"/>
            <a:ext cx="9144000" cy="42862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0000"/>
                </a:solidFill>
                <a:latin typeface="Times New Roman"/>
                <a:cs typeface="Times New Roman"/>
              </a:rPr>
              <a:t>Динамика изменения среднего койко-дня с 2007 по 2012 гг. </a:t>
            </a:r>
            <a:endParaRPr lang="ru-RU" sz="2400" b="1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3714728"/>
          <a:ext cx="4643438" cy="3143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160470904"/>
              </p:ext>
            </p:extLst>
          </p:nvPr>
        </p:nvGraphicFramePr>
        <p:xfrm>
          <a:off x="4929158" y="3714728"/>
          <a:ext cx="4214842" cy="3143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0091134"/>
              </p:ext>
            </p:extLst>
          </p:nvPr>
        </p:nvGraphicFramePr>
        <p:xfrm>
          <a:off x="1259632" y="1124744"/>
          <a:ext cx="6696744" cy="2305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0" y="116632"/>
            <a:ext cx="9144000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Распределение больных, </a:t>
            </a:r>
            <a:r>
              <a:rPr lang="ru-RU" sz="2400" b="1" dirty="0" smtClean="0">
                <a:latin typeface="Times New Roman"/>
                <a:ea typeface="+mj-ea"/>
                <a:cs typeface="Times New Roman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j-ea"/>
                <a:cs typeface="Times New Roman"/>
              </a:rPr>
              <a:t>получавших курсы реабилитации в зависимости от профильного хирургического отделения</a:t>
            </a:r>
          </a:p>
        </p:txBody>
      </p:sp>
    </p:spTree>
    <p:extLst>
      <p:ext uri="{BB962C8B-B14F-4D97-AF65-F5344CB8AC3E}">
        <p14:creationId xmlns:p14="http://schemas.microsoft.com/office/powerpoint/2010/main" val="287824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058150" cy="160020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2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Ожидаемые конечные результаты </a:t>
            </a:r>
            <a:endParaRPr lang="ru-RU" sz="3200" dirty="0" smtClean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7224" y="1857364"/>
            <a:ext cx="7872410" cy="4709160"/>
          </a:xfrm>
        </p:spPr>
        <p:txBody>
          <a:bodyPr rtlCol="0"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>
                <a:latin typeface="Georgia" pitchFamily="18" charset="0"/>
              </a:rPr>
              <a:t>снижение  послеоперационных осложнений</a:t>
            </a:r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</a:rPr>
              <a:t> </a:t>
            </a:r>
          </a:p>
          <a:p>
            <a:pPr marL="274320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>
                <a:latin typeface="Georgia" pitchFamily="18" charset="0"/>
              </a:rPr>
              <a:t>снижение осложнений  консервативной противоопухолевой терапии</a:t>
            </a:r>
          </a:p>
          <a:p>
            <a:pPr marL="274320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>
                <a:latin typeface="Georgia" pitchFamily="18" charset="0"/>
              </a:rPr>
              <a:t>с</a:t>
            </a:r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</a:rPr>
              <a:t>облюдение сроков комбинированного лечения</a:t>
            </a:r>
          </a:p>
          <a:p>
            <a:pPr marL="274320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>
                <a:solidFill>
                  <a:schemeClr val="tx1"/>
                </a:solidFill>
                <a:latin typeface="Georgia" pitchFamily="18" charset="0"/>
              </a:rPr>
              <a:t>улучшение </a:t>
            </a:r>
            <a:r>
              <a:rPr lang="ru-RU" sz="2000" dirty="0">
                <a:solidFill>
                  <a:schemeClr val="tx1"/>
                </a:solidFill>
                <a:latin typeface="Georgia" pitchFamily="18" charset="0"/>
              </a:rPr>
              <a:t>функциональных исходов </a:t>
            </a:r>
            <a:endParaRPr lang="ru-RU" sz="2000" dirty="0" smtClean="0">
              <a:solidFill>
                <a:schemeClr val="tx1"/>
              </a:solidFill>
              <a:latin typeface="Georgia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>
                <a:latin typeface="Georgia" pitchFamily="18" charset="0"/>
              </a:rPr>
              <a:t>увеличение социальной активности пациентов и инвалидов</a:t>
            </a:r>
          </a:p>
          <a:p>
            <a:pPr marL="274320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>
                <a:latin typeface="Georgia" pitchFamily="18" charset="0"/>
              </a:rPr>
              <a:t>у</a:t>
            </a:r>
            <a:r>
              <a:rPr lang="ru-RU" sz="2000" dirty="0" smtClean="0">
                <a:latin typeface="Georgia" pitchFamily="18" charset="0"/>
              </a:rPr>
              <a:t>величение продолжительности жизни</a:t>
            </a:r>
          </a:p>
          <a:p>
            <a:pPr marL="274320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>
                <a:latin typeface="Georgia" pitchFamily="18" charset="0"/>
              </a:rPr>
              <a:t>повышение эффективности использования специализированной койки, койки ВМП и реанимационной койки</a:t>
            </a:r>
          </a:p>
          <a:p>
            <a:pPr marL="274320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9143515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643182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СПАСИБО ЗА ВНИМАНИЕ</a:t>
            </a:r>
            <a:endParaRPr lang="ru-RU" sz="40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Заголовок 9"/>
          <p:cNvSpPr>
            <a:spLocks noGrp="1"/>
          </p:cNvSpPr>
          <p:nvPr>
            <p:ph type="title" idx="4294967295"/>
          </p:nvPr>
        </p:nvSpPr>
        <p:spPr>
          <a:xfrm>
            <a:off x="857224" y="357166"/>
            <a:ext cx="7632700" cy="983602"/>
          </a:xfrm>
        </p:spPr>
        <p:txBody>
          <a:bodyPr>
            <a:noAutofit/>
          </a:bodyPr>
          <a:lstStyle/>
          <a:p>
            <a:pPr eaLnBrk="1" hangingPunct="1"/>
            <a:r>
              <a:rPr lang="ru-RU" sz="32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Проблемы медицинской реабилитации онкологических больных</a:t>
            </a:r>
          </a:p>
        </p:txBody>
      </p:sp>
      <p:sp>
        <p:nvSpPr>
          <p:cNvPr id="50180" name="Текст 11"/>
          <p:cNvSpPr>
            <a:spLocks noGrp="1"/>
          </p:cNvSpPr>
          <p:nvPr>
            <p:ph type="body" sz="half" idx="4294967295"/>
          </p:nvPr>
        </p:nvSpPr>
        <p:spPr>
          <a:xfrm>
            <a:off x="428596" y="1428736"/>
            <a:ext cx="8135938" cy="4857784"/>
          </a:xfrm>
        </p:spPr>
        <p:txBody>
          <a:bodyPr rtlCol="0">
            <a:noAutofit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000" dirty="0" smtClean="0"/>
              <a:t>Отсутствие единой системы учреждений, оказывающих помощь по медицинской реабилитации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000" dirty="0" smtClean="0"/>
              <a:t>Отсутствие отделений  реабилитации в большинстве стационарных МО онкологического профиля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000" dirty="0" smtClean="0"/>
              <a:t>Отсутствие преемственности в мероприятиях по медицинской реабилитации на различных этапах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000" dirty="0" smtClean="0"/>
              <a:t>Отсутствие обоснованности выбора методов реабилитации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000" dirty="0" smtClean="0"/>
              <a:t>Отсутствие данных об эффективности используемых методов и программ реабилитации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000" dirty="0" smtClean="0"/>
              <a:t>Отсутствие/устаревшие программы подготовки кадров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000" dirty="0" smtClean="0"/>
              <a:t>Неэффективные модели организации проведения мероприятий по медицинской реабилитации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2000" dirty="0" smtClean="0"/>
              <a:t>Недостаточное или непрофильное оснащение реабилитационных подразделений</a:t>
            </a:r>
          </a:p>
        </p:txBody>
      </p:sp>
    </p:spTree>
    <p:extLst>
      <p:ext uri="{BB962C8B-B14F-4D97-AF65-F5344CB8AC3E}">
        <p14:creationId xmlns:p14="http://schemas.microsoft.com/office/powerpoint/2010/main" val="24694546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500034" y="44624"/>
            <a:ext cx="8229600" cy="561975"/>
          </a:xfrm>
        </p:spPr>
        <p:txBody>
          <a:bodyPr>
            <a:noAutofit/>
          </a:bodyPr>
          <a:lstStyle/>
          <a:p>
            <a:pPr eaLnBrk="1" hangingPunct="1"/>
            <a:r>
              <a:rPr lang="ru-RU" sz="3200" b="1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Системообразующие</a:t>
            </a:r>
            <a:r>
              <a:rPr lang="ru-RU" sz="32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 документы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596" y="788074"/>
            <a:ext cx="8280400" cy="2571768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 smtClean="0">
                <a:solidFill>
                  <a:srgbClr val="FFFFFF"/>
                </a:solidFill>
                <a:latin typeface="Georgia" pitchFamily="18" charset="0"/>
              </a:rPr>
              <a:t>Закон </a:t>
            </a:r>
            <a:r>
              <a:rPr lang="ru-RU" sz="1400" b="1" dirty="0">
                <a:solidFill>
                  <a:srgbClr val="FFFFFF"/>
                </a:solidFill>
                <a:latin typeface="Georgia" pitchFamily="18" charset="0"/>
              </a:rPr>
              <a:t>« Об основах охраны здоровья, граждан в Российской Федерации» (</a:t>
            </a:r>
            <a:r>
              <a:rPr lang="ru-RU" sz="1400" b="1" dirty="0" smtClean="0">
                <a:solidFill>
                  <a:srgbClr val="FFFFFF"/>
                </a:solidFill>
                <a:latin typeface="Georgia" pitchFamily="18" charset="0"/>
              </a:rPr>
              <a:t>2011)</a:t>
            </a:r>
            <a:endParaRPr lang="ru-RU" sz="1400" b="1" dirty="0">
              <a:solidFill>
                <a:srgbClr val="FFFFFF"/>
              </a:solidFill>
              <a:latin typeface="Georgia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>
                <a:solidFill>
                  <a:prstClr val="white"/>
                </a:solidFill>
                <a:latin typeface="Georgia" pitchFamily="18" charset="0"/>
              </a:rPr>
              <a:t>Статья 2. Основные понятия, используемые в настоящем Федеральном </a:t>
            </a:r>
            <a:r>
              <a:rPr lang="ru-RU" sz="1200" dirty="0" err="1" smtClean="0">
                <a:solidFill>
                  <a:prstClr val="white"/>
                </a:solidFill>
                <a:latin typeface="Georgia" pitchFamily="18" charset="0"/>
              </a:rPr>
              <a:t>законе</a:t>
            </a:r>
            <a:r>
              <a:rPr lang="ru-RU" sz="1200" b="1" dirty="0" err="1" smtClean="0">
                <a:solidFill>
                  <a:srgbClr val="FFFFFF"/>
                </a:solidFill>
                <a:latin typeface="Georgia" pitchFamily="18" charset="0"/>
              </a:rPr>
              <a:t>г</a:t>
            </a:r>
            <a:endParaRPr lang="ru-RU" sz="1200" dirty="0">
              <a:solidFill>
                <a:prstClr val="white"/>
              </a:solidFill>
              <a:latin typeface="Georgia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>
                <a:solidFill>
                  <a:prstClr val="white"/>
                </a:solidFill>
                <a:latin typeface="Georgia" pitchFamily="18" charset="0"/>
              </a:rPr>
              <a:t>Статья 8. Социальная защищенность граждан в случае утраты здоровья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>
                <a:solidFill>
                  <a:prstClr val="white"/>
                </a:solidFill>
                <a:latin typeface="Georgia" pitchFamily="18" charset="0"/>
              </a:rPr>
              <a:t>Статья 19. Право на медицинскую помощь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>
                <a:solidFill>
                  <a:prstClr val="white"/>
                </a:solidFill>
                <a:latin typeface="Georgia" pitchFamily="18" charset="0"/>
              </a:rPr>
              <a:t>Статья 33. Первичная медико-санитарная помощь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>
                <a:solidFill>
                  <a:prstClr val="white"/>
                </a:solidFill>
                <a:latin typeface="Georgia" pitchFamily="18" charset="0"/>
              </a:rPr>
              <a:t>Статья 34. Специализированная, в том числе высокотехнологичная, медицинская помощь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>
                <a:solidFill>
                  <a:prstClr val="white"/>
                </a:solidFill>
                <a:latin typeface="Georgia" pitchFamily="18" charset="0"/>
              </a:rPr>
              <a:t>Статья 38. Медицинские изделия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>
                <a:solidFill>
                  <a:prstClr val="white"/>
                </a:solidFill>
                <a:latin typeface="Georgia" pitchFamily="18" charset="0"/>
              </a:rPr>
              <a:t>Статья 40. Медицинская реабилитация и санаторно-курортное лечение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>
                <a:solidFill>
                  <a:prstClr val="white"/>
                </a:solidFill>
                <a:latin typeface="Georgia" pitchFamily="18" charset="0"/>
              </a:rPr>
              <a:t>Статья 46. Медицинские осмотры, диспансеризация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>
                <a:solidFill>
                  <a:prstClr val="white"/>
                </a:solidFill>
                <a:latin typeface="Georgia" pitchFamily="18" charset="0"/>
              </a:rPr>
              <a:t>Статья 54. Права несовершеннолетних в сфере охраны здоровья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>
                <a:solidFill>
                  <a:prstClr val="white"/>
                </a:solidFill>
                <a:latin typeface="Georgia" pitchFamily="18" charset="0"/>
              </a:rPr>
              <a:t>Статья 60. Медико-социальная экспертиза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dirty="0">
                <a:solidFill>
                  <a:prstClr val="white"/>
                </a:solidFill>
                <a:latin typeface="Georgia" pitchFamily="18" charset="0"/>
              </a:rPr>
              <a:t>Статья 83. Финансовое обеспечение оказания гражданам медицинской помощи и санаторно-курортного </a:t>
            </a:r>
            <a:r>
              <a:rPr lang="ru-RU" sz="1200" dirty="0" smtClean="0">
                <a:solidFill>
                  <a:prstClr val="white"/>
                </a:solidFill>
                <a:latin typeface="Georgia" pitchFamily="18" charset="0"/>
              </a:rPr>
              <a:t>лечения</a:t>
            </a:r>
            <a:endParaRPr lang="ru-RU" dirty="0">
              <a:solidFill>
                <a:srgbClr val="FFFFFF"/>
              </a:solidFill>
              <a:latin typeface="Georgia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55576" y="3501008"/>
            <a:ext cx="7661302" cy="785818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prstClr val="white"/>
                </a:solidFill>
                <a:latin typeface="Georgia" pitchFamily="18" charset="0"/>
              </a:rPr>
              <a:t>Порядок </a:t>
            </a:r>
            <a:r>
              <a:rPr lang="ru-RU" b="1" dirty="0">
                <a:solidFill>
                  <a:prstClr val="white"/>
                </a:solidFill>
                <a:latin typeface="Georgia" pitchFamily="18" charset="0"/>
              </a:rPr>
              <a:t>оказания медицинской помощи </a:t>
            </a:r>
            <a:r>
              <a:rPr lang="ru-RU" b="1" dirty="0" smtClean="0">
                <a:solidFill>
                  <a:prstClr val="white"/>
                </a:solidFill>
                <a:latin typeface="Georgia" pitchFamily="18" charset="0"/>
              </a:rPr>
              <a:t>населению по профилю онкология</a:t>
            </a:r>
            <a:endParaRPr lang="ru-RU" b="1" dirty="0">
              <a:solidFill>
                <a:prstClr val="white"/>
              </a:solidFill>
              <a:latin typeface="Georgia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5576" y="4501140"/>
            <a:ext cx="7661302" cy="1214422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prstClr val="white"/>
                </a:solidFill>
                <a:latin typeface="Georgia" pitchFamily="18" charset="0"/>
              </a:rPr>
              <a:t>Стандарты </a:t>
            </a:r>
            <a:r>
              <a:rPr lang="ru-RU" b="1" dirty="0">
                <a:solidFill>
                  <a:prstClr val="white"/>
                </a:solidFill>
                <a:latin typeface="Georgia" pitchFamily="18" charset="0"/>
              </a:rPr>
              <a:t>оказания медицинской </a:t>
            </a:r>
            <a:r>
              <a:rPr lang="ru-RU" b="1" dirty="0" smtClean="0">
                <a:solidFill>
                  <a:prstClr val="white"/>
                </a:solidFill>
                <a:latin typeface="Georgia" pitchFamily="18" charset="0"/>
              </a:rPr>
              <a:t>помощи:</a:t>
            </a:r>
          </a:p>
          <a:p>
            <a:pPr algn="ctr">
              <a:buFontTx/>
              <a:buChar char="-"/>
              <a:defRPr/>
            </a:pPr>
            <a:r>
              <a:rPr lang="ru-RU" b="1" dirty="0" smtClean="0">
                <a:solidFill>
                  <a:prstClr val="white"/>
                </a:solidFill>
                <a:latin typeface="Georgia" pitchFamily="18" charset="0"/>
              </a:rPr>
              <a:t>по  профилю онкология (</a:t>
            </a:r>
            <a:r>
              <a:rPr lang="en-US" b="1" dirty="0" smtClean="0">
                <a:solidFill>
                  <a:prstClr val="white"/>
                </a:solidFill>
                <a:latin typeface="Georgia" pitchFamily="18" charset="0"/>
              </a:rPr>
              <a:t>I</a:t>
            </a:r>
            <a:r>
              <a:rPr lang="ru-RU" b="1" dirty="0" smtClean="0">
                <a:solidFill>
                  <a:prstClr val="white"/>
                </a:solidFill>
                <a:latin typeface="Georgia" pitchFamily="18" charset="0"/>
              </a:rPr>
              <a:t> этап)</a:t>
            </a:r>
          </a:p>
          <a:p>
            <a:pPr algn="ctr">
              <a:buFontTx/>
              <a:buChar char="-"/>
              <a:defRPr/>
            </a:pPr>
            <a:r>
              <a:rPr lang="ru-RU" b="1" dirty="0">
                <a:solidFill>
                  <a:prstClr val="white"/>
                </a:solidFill>
                <a:latin typeface="Georgia" pitchFamily="18" charset="0"/>
              </a:rPr>
              <a:t> </a:t>
            </a:r>
            <a:r>
              <a:rPr lang="ru-RU" b="1" dirty="0" smtClean="0">
                <a:solidFill>
                  <a:prstClr val="white"/>
                </a:solidFill>
                <a:latin typeface="Georgia" pitchFamily="18" charset="0"/>
              </a:rPr>
              <a:t>по профилю  медицинская реабилитация онкологических больных (</a:t>
            </a:r>
            <a:r>
              <a:rPr lang="en-US" b="1" dirty="0" smtClean="0">
                <a:solidFill>
                  <a:prstClr val="white"/>
                </a:solidFill>
                <a:latin typeface="Georgia" pitchFamily="18" charset="0"/>
              </a:rPr>
              <a:t>II</a:t>
            </a:r>
            <a:r>
              <a:rPr lang="ru-RU" b="1" dirty="0" smtClean="0">
                <a:solidFill>
                  <a:prstClr val="white"/>
                </a:solidFill>
                <a:latin typeface="Georgia" pitchFamily="18" charset="0"/>
              </a:rPr>
              <a:t> этап)</a:t>
            </a:r>
            <a:endParaRPr lang="ru-RU" b="1" dirty="0">
              <a:solidFill>
                <a:prstClr val="white"/>
              </a:solidFill>
              <a:latin typeface="Georgia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55576" y="5858462"/>
            <a:ext cx="7704138" cy="714380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 smtClean="0">
                <a:solidFill>
                  <a:prstClr val="white"/>
                </a:solidFill>
                <a:latin typeface="Georgia" pitchFamily="18" charset="0"/>
              </a:rPr>
              <a:t>Стандарты оказания медицинской помощи  в санаторно-курортных условиях (</a:t>
            </a:r>
            <a:r>
              <a:rPr lang="en-US" b="1" dirty="0" smtClean="0">
                <a:solidFill>
                  <a:prstClr val="white"/>
                </a:solidFill>
                <a:latin typeface="Georgia" pitchFamily="18" charset="0"/>
              </a:rPr>
              <a:t>III</a:t>
            </a:r>
            <a:r>
              <a:rPr lang="ru-RU" b="1" dirty="0" smtClean="0">
                <a:solidFill>
                  <a:prstClr val="white"/>
                </a:solidFill>
                <a:latin typeface="Georgia" pitchFamily="18" charset="0"/>
              </a:rPr>
              <a:t> этап)</a:t>
            </a:r>
            <a:endParaRPr lang="ru-RU" b="1" dirty="0">
              <a:solidFill>
                <a:prstClr val="white"/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8773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7920880" cy="1725602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 ФЗ «Об организации</a:t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оказания специализированной медицинской помощи»</a:t>
            </a:r>
            <a:b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</a:b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Приказ </a:t>
            </a:r>
            <a:r>
              <a:rPr lang="ru-RU" sz="3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№</a:t>
            </a:r>
            <a:r>
              <a:rPr lang="ru-RU" sz="32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243н от 16 апреля 2010 г. 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737616"/>
          </a:xfrm>
        </p:spPr>
        <p:txBody>
          <a:bodyPr/>
          <a:lstStyle/>
          <a:p>
            <a:r>
              <a:rPr lang="ru-RU" dirty="0" smtClean="0"/>
              <a:t>18. Орган исполнительной власти субъекта Российской Федерации в сфере здравоохранения обеспечивает в случае необходимости проведение реабилитационных мероприятий пациентам после оказания специализированной медицинской помощи.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Заголовок 1"/>
          <p:cNvSpPr>
            <a:spLocks noGrp="1"/>
          </p:cNvSpPr>
          <p:nvPr>
            <p:ph type="title"/>
          </p:nvPr>
        </p:nvSpPr>
        <p:spPr>
          <a:xfrm>
            <a:off x="357188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kumimoji="0" lang="ru-RU" sz="2400" b="1" dirty="0">
                <a:solidFill>
                  <a:srgbClr val="000000"/>
                </a:solidFill>
                <a:latin typeface="Calibri" charset="0"/>
              </a:rPr>
              <a:t>Работа по формированию нормативно-правовой базы применения методов </a:t>
            </a:r>
            <a:r>
              <a:rPr kumimoji="0" lang="ru-RU" sz="2400" b="1" dirty="0" smtClean="0">
                <a:solidFill>
                  <a:srgbClr val="000000"/>
                </a:solidFill>
                <a:latin typeface="Calibri" charset="0"/>
              </a:rPr>
              <a:t> </a:t>
            </a:r>
            <a:r>
              <a:rPr kumimoji="0" lang="ru-RU" sz="2400" b="1" dirty="0">
                <a:solidFill>
                  <a:srgbClr val="000000"/>
                </a:solidFill>
                <a:latin typeface="Calibri" charset="0"/>
              </a:rPr>
              <a:t>реабилитации в клинической онкологической практике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920528"/>
              </p:ext>
            </p:extLst>
          </p:nvPr>
        </p:nvGraphicFramePr>
        <p:xfrm>
          <a:off x="428625" y="1285875"/>
          <a:ext cx="8286750" cy="4162033"/>
        </p:xfrm>
        <a:graphic>
          <a:graphicData uri="http://schemas.openxmlformats.org/drawingml/2006/table">
            <a:tbl>
              <a:tblPr/>
              <a:tblGrid>
                <a:gridCol w="252273"/>
                <a:gridCol w="3962539"/>
                <a:gridCol w="1000125"/>
                <a:gridCol w="3071813"/>
              </a:tblGrid>
              <a:tr h="4528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№ 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Предложения МНИОИ им. П.А.Герцена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Год подачи предложений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Calibri"/>
                          <a:cs typeface="Times New Roman"/>
                        </a:rPr>
                        <a:t>Решение МЗ РФ и/или главных специалистов МЗ РФ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57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Предложение о внесении изменений в «Стандарты объемов медицинской помощи лечебно-профилактических учреждений по выявлению и оказанию медицинской помощи онкологическим больным», Приказ МЗ РФ от 12.09.1997 г. №270 с включением отделения Реабилитации в структуру МО онкологического профиля.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2008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отклонено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54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Предложение о внесении изменений в Приказ МЗ РФ от 03.12.2009 г. №944н с включением отделения Реабилитации в Порядок оказания медицинской помощи населению  по профилю онкология.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2012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Правила по организации деятельности отделения Реабилитации  включены в Порядок оказания медицинской помощи населению  по профилю онкология, Приказ МЗ РФ от 15.11.2012 г. № 915н.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16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Предложение о включении методик реабилитации в Стандарты оказания медицинской помощи по профилю онкология.</a:t>
                      </a:r>
                      <a:endParaRPr lang="ru-RU" sz="10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2011-2012</a:t>
                      </a:r>
                      <a:endParaRPr lang="ru-RU" sz="10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Предложения частично внесены в проекты Стандартов</a:t>
                      </a:r>
                      <a:endParaRPr lang="ru-RU" sz="10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Разработаны проекты Стандартов </a:t>
                      </a:r>
                      <a:r>
                        <a:rPr lang="ru-RU" sz="1000" dirty="0" smtClean="0"/>
                        <a:t>по оказанию  мероприятий </a:t>
                      </a:r>
                      <a:r>
                        <a:rPr lang="en-US" sz="1000" dirty="0" smtClean="0">
                          <a:latin typeface="Georgia" pitchFamily="18" charset="0"/>
                        </a:rPr>
                        <a:t>II</a:t>
                      </a:r>
                      <a:r>
                        <a:rPr lang="ru-RU" sz="1000" dirty="0" smtClean="0">
                          <a:latin typeface="Georgia" pitchFamily="18" charset="0"/>
                        </a:rPr>
                        <a:t> этапа </a:t>
                      </a:r>
                      <a:r>
                        <a:rPr lang="ru-RU" sz="1000" dirty="0" smtClean="0"/>
                        <a:t>медицинской реабилитации онкологических больных</a:t>
                      </a:r>
                      <a:endParaRPr lang="ru-RU" sz="10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2012-2013</a:t>
                      </a:r>
                      <a:endParaRPr lang="ru-RU" sz="10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Переданы</a:t>
                      </a:r>
                      <a:r>
                        <a:rPr lang="ru-RU" sz="1000" baseline="0" dirty="0" smtClean="0">
                          <a:latin typeface="+mn-lt"/>
                          <a:ea typeface="Calibri"/>
                          <a:cs typeface="Times New Roman"/>
                        </a:rPr>
                        <a:t> в МЗ РФ</a:t>
                      </a:r>
                      <a:endParaRPr lang="ru-RU" sz="10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66FF"/>
                    </a:solidFill>
                  </a:tcPr>
                </a:tc>
              </a:tr>
              <a:tr h="4528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Предложение о внесении поправок в раздел подсистемы мониторинга санаторно-курортного лечения «Профиль СКУ, по которому направляется пациент на долечивание» с добавлением профиля «общетерапевтический профиль для онкологических больных».</a:t>
                      </a:r>
                      <a:endParaRPr lang="ru-RU" sz="10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2010</a:t>
                      </a:r>
                      <a:endParaRPr lang="ru-RU" sz="10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отклонено</a:t>
                      </a:r>
                      <a:endParaRPr lang="ru-RU" sz="10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450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Предложение о внесении изменений в 8 Стандартов оказания медицинской помощи в санаторно-курортных условиях, дающие право онкологическим больным на данный вид медицинской помощи.</a:t>
                      </a:r>
                      <a:endParaRPr lang="ru-RU" sz="10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2013</a:t>
                      </a:r>
                      <a:endParaRPr lang="ru-RU" sz="10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+mn-lt"/>
                          <a:ea typeface="Calibri"/>
                          <a:cs typeface="Times New Roman"/>
                        </a:rPr>
                        <a:t>Предложения внесены в проекты Стандартов</a:t>
                      </a:r>
                      <a:endParaRPr lang="ru-RU" sz="10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96" marR="4519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7983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9001156" cy="16541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ФЗ «Порядок оказания медицинской помощи по профилю онкология»</a:t>
            </a:r>
            <a:b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 Приказ  МЗ РФ № 915н от 15 ноября 2012 г.</a:t>
            </a:r>
            <a:endParaRPr lang="ru-RU" sz="32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737616"/>
          </a:xfrm>
        </p:spPr>
        <p:txBody>
          <a:bodyPr/>
          <a:lstStyle/>
          <a:p>
            <a:r>
              <a:rPr lang="ru-RU" dirty="0" smtClean="0"/>
              <a:t> Регламентирует  возможность организации отделения реабилитации на базе МО онкологического профиля.</a:t>
            </a:r>
          </a:p>
          <a:p>
            <a:r>
              <a:rPr lang="ru-RU" dirty="0" smtClean="0"/>
              <a:t>Определяет правила организации деятельности, штатные нормативы и оснащение отделения (Приложение №25, №26, №27).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Стандарты оказания медицинской помощи по  профилю онкология </a:t>
            </a:r>
            <a:b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(</a:t>
            </a:r>
            <a:r>
              <a:rPr lang="en-US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I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 этап медицинской реабилитации)</a:t>
            </a:r>
            <a:endParaRPr lang="ru-RU" sz="3200" dirty="0">
              <a:latin typeface="Times New Roman"/>
              <a:cs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38055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Переданы Стандарты оказания медицинской помощи по профилю онкология на рассмотрение в Департамент специализированной медицинской помощи и медицинской реабилитации МЗ РФ.</a:t>
            </a:r>
          </a:p>
          <a:p>
            <a:r>
              <a:rPr lang="ru-RU" dirty="0" smtClean="0"/>
              <a:t>В 28 из 38  Стандартов мероприятия по медицинской реабилитации  не включены.</a:t>
            </a:r>
          </a:p>
          <a:p>
            <a:r>
              <a:rPr lang="ru-RU" dirty="0" smtClean="0"/>
              <a:t>В 10 Стандартах мероприятия по медицинской реабилитации включены в недостаточном объеме.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Times New Roman"/>
                <a:cs typeface="Times New Roman"/>
              </a:rPr>
              <a:t>Нормативные проблемы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Calibri" charset="0"/>
              </a:rPr>
              <a:t>Стандарты диагностики и лечения ЗНО не учитывают мероприятия по реабилитации онкологических больных после проведенного </a:t>
            </a:r>
            <a:r>
              <a:rPr lang="ru-RU" dirty="0" smtClean="0">
                <a:latin typeface="Calibri" charset="0"/>
              </a:rPr>
              <a:t>специализированного </a:t>
            </a:r>
            <a:r>
              <a:rPr lang="ru-RU" dirty="0">
                <a:latin typeface="Calibri" charset="0"/>
              </a:rPr>
              <a:t>противоопухолевого лечения и связанные с этим дополнительные затраты.</a:t>
            </a:r>
          </a:p>
        </p:txBody>
      </p:sp>
    </p:spTree>
    <p:extLst>
      <p:ext uri="{BB962C8B-B14F-4D97-AF65-F5344CB8AC3E}">
        <p14:creationId xmlns:p14="http://schemas.microsoft.com/office/powerpoint/2010/main" val="17542288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Стандарты оказания медицинской помощи по профилю  медицинская реабилитация онкологических больных </a:t>
            </a:r>
            <a:b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(</a:t>
            </a:r>
            <a:r>
              <a:rPr lang="en-US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II</a:t>
            </a:r>
            <a:r>
              <a:rPr lang="ru-RU" sz="3200" dirty="0" smtClean="0">
                <a:solidFill>
                  <a:schemeClr val="tx1"/>
                </a:solidFill>
                <a:latin typeface="Times New Roman"/>
                <a:cs typeface="Times New Roman"/>
              </a:rPr>
              <a:t> этап медицинской реабилитации)</a:t>
            </a:r>
            <a:endParaRPr lang="ru-RU" sz="32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416624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Определены 30 нозологий, которые объединены в 6 групп для разработки стандартов.</a:t>
            </a:r>
          </a:p>
          <a:p>
            <a:pPr lvl="0">
              <a:buNone/>
            </a:pPr>
            <a:r>
              <a:rPr lang="ru-RU" dirty="0" smtClean="0"/>
              <a:t>Разработаны 6 стандартов по оказанию </a:t>
            </a:r>
            <a:r>
              <a:rPr lang="en-US" dirty="0" smtClean="0">
                <a:latin typeface="Georgia" pitchFamily="18" charset="0"/>
              </a:rPr>
              <a:t>II</a:t>
            </a:r>
            <a:r>
              <a:rPr lang="ru-RU" dirty="0" smtClean="0">
                <a:latin typeface="Georgia" pitchFamily="18" charset="0"/>
              </a:rPr>
              <a:t> этапа </a:t>
            </a:r>
            <a:r>
              <a:rPr lang="ru-RU" dirty="0" smtClean="0"/>
              <a:t>медицинской реабилитации онкологических больных:</a:t>
            </a:r>
          </a:p>
          <a:p>
            <a:pPr lvl="0"/>
            <a:r>
              <a:rPr lang="ru-RU" dirty="0" smtClean="0"/>
              <a:t>«Стандарт медицинской реабилитации при злокачественных новообразованиях </a:t>
            </a:r>
            <a:r>
              <a:rPr lang="ru-RU" dirty="0" err="1" smtClean="0"/>
              <a:t>бронхолегочной</a:t>
            </a:r>
            <a:r>
              <a:rPr lang="ru-RU" dirty="0" smtClean="0"/>
              <a:t> системы»</a:t>
            </a:r>
          </a:p>
          <a:p>
            <a:pPr lvl="0"/>
            <a:r>
              <a:rPr lang="ru-RU" dirty="0" smtClean="0"/>
              <a:t>«Стандарт медицинской реабилитации при злокачественных новообразованиях костей, суставов, соединительной и мягких тканей»</a:t>
            </a:r>
          </a:p>
          <a:p>
            <a:pPr lvl="0"/>
            <a:r>
              <a:rPr lang="ru-RU" dirty="0" smtClean="0"/>
              <a:t>«Стандарт медицинской реабилитации при злокачественных новообразованиях молочной железы и кожи»</a:t>
            </a:r>
          </a:p>
          <a:p>
            <a:pPr lvl="0"/>
            <a:r>
              <a:rPr lang="ru-RU" dirty="0" smtClean="0"/>
              <a:t>«Стандарт медицинской реабилитации при злокачественных новообразованиях мочеполовой системы»</a:t>
            </a:r>
          </a:p>
          <a:p>
            <a:pPr lvl="0"/>
            <a:r>
              <a:rPr lang="ru-RU" dirty="0" smtClean="0"/>
              <a:t>«Стандарт медицинской реабилитации при злокачественных новообразованиях головы и шеи»</a:t>
            </a:r>
          </a:p>
          <a:p>
            <a:pPr lvl="0"/>
            <a:r>
              <a:rPr lang="ru-RU" dirty="0" smtClean="0"/>
              <a:t>«Стандарт медицинской реабилитации при злокачественных новообразованиях пищеварительного тракта»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427</TotalTime>
  <Words>1575</Words>
  <Application>Microsoft Macintosh PowerPoint</Application>
  <PresentationFormat>Экран (4:3)</PresentationFormat>
  <Paragraphs>152</Paragraphs>
  <Slides>19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Апекс</vt:lpstr>
      <vt:lpstr>Лист</vt:lpstr>
      <vt:lpstr>Excel.Sheet.8</vt:lpstr>
      <vt:lpstr>Медицинская реабилитация  онкологических больных</vt:lpstr>
      <vt:lpstr>Проблемы медицинской реабилитации онкологических больных</vt:lpstr>
      <vt:lpstr>Системообразующие документы</vt:lpstr>
      <vt:lpstr> ФЗ «Об организации оказания специализированной медицинской помощи» Приказ № 243н от 16 апреля 2010 г. </vt:lpstr>
      <vt:lpstr>Работа по формированию нормативно-правовой базы применения методов  реабилитации в клинической онкологической практике</vt:lpstr>
      <vt:lpstr>ФЗ «Порядок оказания медицинской помощи по профилю онкология»  Приказ  МЗ РФ № 915н от 15 ноября 2012 г.</vt:lpstr>
      <vt:lpstr>Стандарты оказания медицинской помощи по  профилю онкология  (I этап медицинской реабилитации)</vt:lpstr>
      <vt:lpstr>Нормативные проблемы</vt:lpstr>
      <vt:lpstr>Стандарты оказания медицинской помощи по профилю  медицинская реабилитация онкологических больных  (II этап медицинской реабилитации)</vt:lpstr>
      <vt:lpstr>Стандарты оказания медицинской помощи  в санаторно-курортных условиях  (III этап медицинской реабилитации)</vt:lpstr>
      <vt:lpstr>Санаторно-курортное лечение  в реабилитации онкологических больных</vt:lpstr>
      <vt:lpstr>Цель</vt:lpstr>
      <vt:lpstr>Мероприятия</vt:lpstr>
      <vt:lpstr>Возможные риски при организации проведения медицинской реабилитации </vt:lpstr>
      <vt:lpstr>Применение реабилитационных методик  в  ФГБУ «МНИОИ им. П.А.Герцена» МЗ РФ</vt:lpstr>
      <vt:lpstr>Презентация PowerPoint</vt:lpstr>
      <vt:lpstr>Динамика изменения среднего койко-дня с 2007 по 2012 гг. </vt:lpstr>
      <vt:lpstr>Ожидаемые конечные результаты </vt:lpstr>
      <vt:lpstr>СПАСИБО ЗА ВНИМАНИЕ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Программа развития медицинской реабилитации в России как система мероприятий по снижению смертности и инвалидизации населения</dc:title>
  <dc:creator>Пользователь</dc:creator>
  <cp:lastModifiedBy>Elena</cp:lastModifiedBy>
  <cp:revision>38</cp:revision>
  <cp:lastPrinted>2014-10-20T04:05:23Z</cp:lastPrinted>
  <dcterms:created xsi:type="dcterms:W3CDTF">2013-08-14T05:56:36Z</dcterms:created>
  <dcterms:modified xsi:type="dcterms:W3CDTF">2014-10-20T04:11:24Z</dcterms:modified>
</cp:coreProperties>
</file>