
<file path=[Content_Types].xml><?xml version="1.0" encoding="utf-8"?>
<Types xmlns="http://schemas.openxmlformats.org/package/2006/content-types">
  <Default Extension="xml" ContentType="application/xml"/>
  <Default Extension="docx" ContentType="application/vnd.openxmlformats-officedocument.wordprocessingml.document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5" r:id="rId1"/>
  </p:sldMasterIdLst>
  <p:notesMasterIdLst>
    <p:notesMasterId r:id="rId49"/>
  </p:notesMasterIdLst>
  <p:sldIdLst>
    <p:sldId id="384" r:id="rId2"/>
    <p:sldId id="564" r:id="rId3"/>
    <p:sldId id="565" r:id="rId4"/>
    <p:sldId id="567" r:id="rId5"/>
    <p:sldId id="562" r:id="rId6"/>
    <p:sldId id="496" r:id="rId7"/>
    <p:sldId id="497" r:id="rId8"/>
    <p:sldId id="498" r:id="rId9"/>
    <p:sldId id="511" r:id="rId10"/>
    <p:sldId id="512" r:id="rId11"/>
    <p:sldId id="513" r:id="rId12"/>
    <p:sldId id="514" r:id="rId13"/>
    <p:sldId id="516" r:id="rId14"/>
    <p:sldId id="510" r:id="rId15"/>
    <p:sldId id="524" r:id="rId16"/>
    <p:sldId id="525" r:id="rId17"/>
    <p:sldId id="526" r:id="rId18"/>
    <p:sldId id="523" r:id="rId19"/>
    <p:sldId id="538" r:id="rId20"/>
    <p:sldId id="539" r:id="rId21"/>
    <p:sldId id="540" r:id="rId22"/>
    <p:sldId id="572" r:id="rId23"/>
    <p:sldId id="503" r:id="rId24"/>
    <p:sldId id="578" r:id="rId25"/>
    <p:sldId id="464" r:id="rId26"/>
    <p:sldId id="531" r:id="rId27"/>
    <p:sldId id="521" r:id="rId28"/>
    <p:sldId id="573" r:id="rId29"/>
    <p:sldId id="527" r:id="rId30"/>
    <p:sldId id="542" r:id="rId31"/>
    <p:sldId id="543" r:id="rId32"/>
    <p:sldId id="544" r:id="rId33"/>
    <p:sldId id="545" r:id="rId34"/>
    <p:sldId id="550" r:id="rId35"/>
    <p:sldId id="485" r:id="rId36"/>
    <p:sldId id="547" r:id="rId37"/>
    <p:sldId id="442" r:id="rId38"/>
    <p:sldId id="495" r:id="rId39"/>
    <p:sldId id="468" r:id="rId40"/>
    <p:sldId id="469" r:id="rId41"/>
    <p:sldId id="574" r:id="rId42"/>
    <p:sldId id="499" r:id="rId43"/>
    <p:sldId id="577" r:id="rId44"/>
    <p:sldId id="502" r:id="rId45"/>
    <p:sldId id="500" r:id="rId46"/>
    <p:sldId id="501" r:id="rId47"/>
    <p:sldId id="576" r:id="rId48"/>
  </p:sldIdLst>
  <p:sldSz cx="9144000" cy="6858000" type="screen4x3"/>
  <p:notesSz cx="6858000" cy="9144000"/>
  <p:defaultTextStyle>
    <a:defPPr>
      <a:defRPr lang="en-GB"/>
    </a:defPPr>
    <a:lvl1pPr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sz="2000" b="1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1pPr>
    <a:lvl2pPr marL="4572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sz="2000" b="1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2pPr>
    <a:lvl3pPr marL="9144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sz="2000" b="1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3pPr>
    <a:lvl4pPr marL="13716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sz="2000" b="1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4pPr>
    <a:lvl5pPr marL="1828800" algn="l" defTabSz="449263" rtl="0" fontAlgn="base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Arial" pitchFamily="34" charset="0"/>
      <a:defRPr sz="2000" b="1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5pPr>
    <a:lvl6pPr marL="2286000" algn="l" defTabSz="914400" rtl="0" eaLnBrk="1" latinLnBrk="0" hangingPunct="1">
      <a:defRPr sz="2000" b="1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6pPr>
    <a:lvl7pPr marL="2743200" algn="l" defTabSz="914400" rtl="0" eaLnBrk="1" latinLnBrk="0" hangingPunct="1">
      <a:defRPr sz="2000" b="1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7pPr>
    <a:lvl8pPr marL="3200400" algn="l" defTabSz="914400" rtl="0" eaLnBrk="1" latinLnBrk="0" hangingPunct="1">
      <a:defRPr sz="2000" b="1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8pPr>
    <a:lvl9pPr marL="3657600" algn="l" defTabSz="914400" rtl="0" eaLnBrk="1" latinLnBrk="0" hangingPunct="1">
      <a:defRPr sz="2000" b="1" kern="1200">
        <a:solidFill>
          <a:schemeClr val="bg1"/>
        </a:solidFill>
        <a:latin typeface="Arial" pitchFamily="34" charset="0"/>
        <a:ea typeface="+mn-ea"/>
        <a:cs typeface="Lucida Sans Unicode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Организация на Урале" id="{D81330CC-F0A8-874B-8CEF-AE46D7444ACC}">
          <p14:sldIdLst>
            <p14:sldId id="384"/>
            <p14:sldId id="564"/>
            <p14:sldId id="565"/>
            <p14:sldId id="567"/>
            <p14:sldId id="562"/>
            <p14:sldId id="496"/>
            <p14:sldId id="497"/>
            <p14:sldId id="498"/>
            <p14:sldId id="511"/>
            <p14:sldId id="512"/>
            <p14:sldId id="513"/>
            <p14:sldId id="514"/>
            <p14:sldId id="516"/>
            <p14:sldId id="510"/>
            <p14:sldId id="524"/>
            <p14:sldId id="525"/>
            <p14:sldId id="526"/>
            <p14:sldId id="523"/>
            <p14:sldId id="538"/>
            <p14:sldId id="539"/>
            <p14:sldId id="540"/>
            <p14:sldId id="572"/>
            <p14:sldId id="503"/>
            <p14:sldId id="578"/>
            <p14:sldId id="464"/>
            <p14:sldId id="531"/>
            <p14:sldId id="521"/>
            <p14:sldId id="573"/>
            <p14:sldId id="527"/>
            <p14:sldId id="542"/>
            <p14:sldId id="543"/>
            <p14:sldId id="544"/>
            <p14:sldId id="545"/>
            <p14:sldId id="550"/>
            <p14:sldId id="485"/>
            <p14:sldId id="547"/>
            <p14:sldId id="442"/>
            <p14:sldId id="495"/>
            <p14:sldId id="468"/>
            <p14:sldId id="469"/>
            <p14:sldId id="574"/>
            <p14:sldId id="499"/>
            <p14:sldId id="577"/>
            <p14:sldId id="502"/>
            <p14:sldId id="500"/>
            <p14:sldId id="501"/>
            <p14:sldId id="5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201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DC23AB-7DAE-47D8-A74E-13319AB8D06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ru-RU"/>
        </a:p>
      </dgm:t>
    </dgm:pt>
    <dgm:pt modelId="{CD3DC9B9-BB88-1B45-88AB-23ACFF2CE703}">
      <dgm:prSet/>
      <dgm:spPr/>
      <dgm:t>
        <a:bodyPr/>
        <a:lstStyle/>
        <a:p>
          <a:r>
            <a:rPr lang="ru-RU" dirty="0" smtClean="0"/>
            <a:t>Достижение уровня независимости не выше 3 баллов по шкале Рэнкин независимо от нозологической причины острого заболевания </a:t>
          </a:r>
          <a:endParaRPr lang="ru-RU" dirty="0"/>
        </a:p>
      </dgm:t>
    </dgm:pt>
    <dgm:pt modelId="{7727A924-2E49-584A-B7E7-05427A3648C8}" type="parTrans" cxnId="{B9EA3D55-E8D2-9B48-897E-9732DB206F05}">
      <dgm:prSet/>
      <dgm:spPr/>
      <dgm:t>
        <a:bodyPr/>
        <a:lstStyle/>
        <a:p>
          <a:endParaRPr lang="ru-RU"/>
        </a:p>
      </dgm:t>
    </dgm:pt>
    <dgm:pt modelId="{0CCDFDAD-2760-1C4C-AF5A-A803C28C684B}" type="sibTrans" cxnId="{B9EA3D55-E8D2-9B48-897E-9732DB206F05}">
      <dgm:prSet/>
      <dgm:spPr/>
      <dgm:t>
        <a:bodyPr/>
        <a:lstStyle/>
        <a:p>
          <a:endParaRPr lang="ru-RU"/>
        </a:p>
      </dgm:t>
    </dgm:pt>
    <dgm:pt modelId="{D9E6680B-EC88-479D-8F14-1873AD1CD155}" type="pres">
      <dgm:prSet presAssocID="{81DC23AB-7DAE-47D8-A74E-13319AB8D06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46588C-66C4-2540-966B-EA62DF88A2BC}" type="pres">
      <dgm:prSet presAssocID="{CD3DC9B9-BB88-1B45-88AB-23ACFF2CE70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02C3FC-B893-8442-8CFC-11449A13D5FC}" type="presOf" srcId="{81DC23AB-7DAE-47D8-A74E-13319AB8D064}" destId="{D9E6680B-EC88-479D-8F14-1873AD1CD155}" srcOrd="0" destOrd="0" presId="urn:microsoft.com/office/officeart/2005/8/layout/vList2"/>
    <dgm:cxn modelId="{B9EA3D55-E8D2-9B48-897E-9732DB206F05}" srcId="{81DC23AB-7DAE-47D8-A74E-13319AB8D064}" destId="{CD3DC9B9-BB88-1B45-88AB-23ACFF2CE703}" srcOrd="0" destOrd="0" parTransId="{7727A924-2E49-584A-B7E7-05427A3648C8}" sibTransId="{0CCDFDAD-2760-1C4C-AF5A-A803C28C684B}"/>
    <dgm:cxn modelId="{98FF16A6-108D-8545-9D74-8E178F5215B8}" type="presOf" srcId="{CD3DC9B9-BB88-1B45-88AB-23ACFF2CE703}" destId="{9446588C-66C4-2540-966B-EA62DF88A2BC}" srcOrd="0" destOrd="0" presId="urn:microsoft.com/office/officeart/2005/8/layout/vList2"/>
    <dgm:cxn modelId="{1A6A71B8-2F1E-504A-8F53-E2DB9BF4024A}" type="presParOf" srcId="{D9E6680B-EC88-479D-8F14-1873AD1CD155}" destId="{9446588C-66C4-2540-966B-EA62DF88A2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46588C-66C4-2540-966B-EA62DF88A2BC}">
      <dsp:nvSpPr>
        <dsp:cNvPr id="0" name=""/>
        <dsp:cNvSpPr/>
      </dsp:nvSpPr>
      <dsp:spPr>
        <a:xfrm>
          <a:off x="0" y="239220"/>
          <a:ext cx="7924800" cy="36363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Достижение уровня независимости не выше 3 баллов по шкале Рэнкин независимо от нозологической причины острого заболевания </a:t>
          </a:r>
          <a:endParaRPr lang="ru-RU" sz="4200" kern="1200" dirty="0"/>
        </a:p>
      </dsp:txBody>
      <dsp:txXfrm>
        <a:off x="177512" y="416732"/>
        <a:ext cx="7569776" cy="32813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4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3292104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ru-RU" smtClean="0">
                <a:cs typeface="Arial" pitchFamily="34" charset="0"/>
              </a:rPr>
              <a:t>Сравнение с 2012 -2011 годом добавить анимация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69320BBF-3A39-4F8B-A703-2CF407482396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A6846B9-F704-4491-8267-1AD6372E3D6C}" type="slidenum">
              <a:rPr lang="ru-RU" sz="1200">
                <a:solidFill>
                  <a:srgbClr val="000000"/>
                </a:solidFill>
              </a:rPr>
              <a:pPr algn="r"/>
              <a:t>4</a:t>
            </a:fld>
            <a:endParaRPr lang="ru-RU" sz="1200">
              <a:solidFill>
                <a:srgbClr val="000000"/>
              </a:solidFill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cs typeface="Arial" pitchFamily="34" charset="0"/>
              </a:rPr>
              <a:t>Ответственность руководителей области, прежде всего, министра в том, чтобы областные показатели достигли целевого уровня. Внедрение федеральной программы продемонстрировало ее эффективность и целесообразность использования как модель модернизации системы оказания помощи больным сосудистого профиля.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fld id="{894FA81F-4C7A-45E1-B6E2-D561AC467212}" type="slidenum">
              <a:rPr lang="ru-RU"/>
              <a:pPr/>
              <a:t>17</a:t>
            </a:fld>
            <a:endParaRPr lang="ru-RU"/>
          </a:p>
        </p:txBody>
      </p:sp>
      <p:sp>
        <p:nvSpPr>
          <p:cNvPr id="50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2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809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0122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7039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9986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7628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1344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61853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73061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8729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9514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1C21-1F3F-4948-B443-B42AF5F060BF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19.10.14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A438F-52D9-074B-B130-4264F53EAA5F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0064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7EE41C21-1F3F-4948-B443-B42AF5F060BF}" type="datetimeFigureOut">
              <a:rPr lang="ru-RU" b="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19.10.14</a:t>
            </a:fld>
            <a:endParaRPr lang="ru-RU" b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lang="ru-RU" b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94FA438F-52D9-074B-B130-4264F53EAA5F}" type="slidenum">
              <a:rPr lang="ru-RU" b="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‹#›</a:t>
            </a:fld>
            <a:endParaRPr lang="ru-RU" b="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968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0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);%20return%20true;%20" TargetMode="External"/><Relationship Id="rId10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ivdel.html" TargetMode="External"/><Relationship Id="rId10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);%20return%20true;%20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novouralsk.html" TargetMode="External"/><Relationship Id="rId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51);%20return%20true;%20" TargetMode="External"/><Relationship Id="rId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yekaterinburg.html" TargetMode="External"/><Relationship Id="rId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50);%20return%20true;%20" TargetMode="External"/><Relationship Id="rId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tugulym.html" TargetMode="External"/><Relationship Id="rId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9);%20return%20true;%20" TargetMode="External"/><Relationship Id="rId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talitca.html" TargetMode="External"/><Relationship Id="rId1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8);%20return%20true;%20" TargetMode="External"/><Relationship Id="rId1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pyshma.html" TargetMode="External"/><Relationship Id="rId1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7);%20return%20true;%20" TargetMode="External"/><Relationship Id="rId1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kamyshlov.html" TargetMode="External"/><Relationship Id="rId1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6);%20return%20true;%20" TargetMode="External"/><Relationship Id="rId1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kamensk.html" TargetMode="External"/><Relationship Id="rId1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5);%20return%20true;%20" TargetMode="External"/><Relationship Id="rId1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bogdanovich.html" TargetMode="External"/><Relationship Id="rId1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4);%20return%20true;%20" TargetMode="External"/><Relationship Id="rId1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suhoilog.html" TargetMode="External"/><Relationship Id="rId3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8);%20return%20true;%20" TargetMode="External"/><Relationship Id="rId3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sysertj.html" TargetMode="External"/><Relationship Id="rId3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7);%20return%20true;%20" TargetMode="External"/><Relationship Id="rId3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polevskoi.html" TargetMode="External"/><Relationship Id="rId3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6);%20return%20true;%20" TargetMode="External"/><Relationship Id="rId3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revda.html" TargetMode="External"/><Relationship Id="rId3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5);%20return%20true;%20" TargetMode="External"/><Relationship Id="rId3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pervouralsk.html" TargetMode="External"/><Relationship Id="rId3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4);%20return%20true;%20" TargetMode="External"/><Relationship Id="rId3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nizhniesergi.html" TargetMode="External"/><Relationship Id="rId5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8);%20return%20true;%20" TargetMode="External"/><Relationship Id="rId5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baikalovo.html" TargetMode="External"/><Relationship Id="rId5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7);%20return%20true;%20" TargetMode="External"/><Relationship Id="rId5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irbit.html" TargetMode="External"/><Relationship Id="rId5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6);%20return%20true;%20" TargetMode="External"/><Relationship Id="rId5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artemovskii.html" TargetMode="External"/><Relationship Id="rId5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5);%20return%20true;%20" TargetMode="External"/><Relationship Id="rId5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rezh.html" TargetMode="External"/><Relationship Id="rId5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4);%20return%20true;%20" TargetMode="External"/><Relationship Id="rId5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nevjansk.html" TargetMode="External"/><Relationship Id="rId7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alapaevsk.html" TargetMode="External"/><Relationship Id="rId7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7);%20return%20true;%20" TargetMode="External"/><Relationship Id="rId7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nizhnjajasalda.html" TargetMode="External"/><Relationship Id="rId7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6);%20return%20true;%20" TargetMode="External"/><Relationship Id="rId7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erhnjajasalda.html" TargetMode="External"/><Relationship Id="rId7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5);%20return%20true;%20" TargetMode="External"/><Relationship Id="rId7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krasnouralsk.html" TargetMode="External"/><Relationship Id="rId7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4);%20return%20true;%20" TargetMode="External"/><Relationship Id="rId7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kushva.html" TargetMode="External"/><Relationship Id="rId7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3);%20return%20true;%20" TargetMode="External"/><Relationship Id="rId9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novajaljalja.html" TargetMode="External"/><Relationship Id="rId9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7);%20return%20true;%20" TargetMode="External"/><Relationship Id="rId9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gari.html" TargetMode="External"/><Relationship Id="rId9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6);%20return%20true;%20" TargetMode="External"/><Relationship Id="rId9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serov.html" TargetMode="External"/><Relationship Id="rId9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5);%20return%20true;%20" TargetMode="External"/><Relationship Id="rId9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krasnoturinsk.html" TargetMode="External"/><Relationship Id="rId9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);%20return%20true;%20" TargetMode="External"/><Relationship Id="rId9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karpinsk.html" TargetMode="External"/><Relationship Id="rId9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);%20return%20true;%20" TargetMode="External"/><Relationship Id="rId2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3);%20return%20true;%20" TargetMode="External"/><Relationship Id="rId2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belojarskii.html" TargetMode="External"/><Relationship Id="rId2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2);%20return%20true;%20" TargetMode="External"/><Relationship Id="rId2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zarechnyi.html" TargetMode="External"/><Relationship Id="rId2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1);%20return%20true;%20" TargetMode="External"/><Relationship Id="rId2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asbest.html" TargetMode="External"/><Relationship Id="rId2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40);%20return%20true;%20" TargetMode="External"/><Relationship Id="rId2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berezovskii.html" TargetMode="External"/><Relationship Id="rId2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9);%20return%20true;%20" TargetMode="External"/><Relationship Id="rId2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erhnjajapyshma.html" TargetMode="External"/><Relationship Id="rId4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3);%20return%20true;%20" TargetMode="External"/><Relationship Id="rId4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arti.html" TargetMode="External"/><Relationship Id="rId4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2);%20return%20true;%20" TargetMode="External"/><Relationship Id="rId4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krasnoufimsk.html" TargetMode="External"/><Relationship Id="rId4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1);%20return%20true;%20" TargetMode="External"/><Relationship Id="rId4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achit.html" TargetMode="External"/><Relationship Id="rId4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30);%20return%20true;%20" TargetMode="External"/><Relationship Id="rId4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shalja.html" TargetMode="External"/><Relationship Id="rId4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9);%20return%20true;%20" TargetMode="External"/><Relationship Id="rId4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turinskajasl.html" TargetMode="External"/><Relationship Id="rId6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3);%20return%20true;%20" TargetMode="External"/><Relationship Id="rId6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kirovgrad.html" TargetMode="External"/><Relationship Id="rId6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2);%20return%20true;%20" TargetMode="External"/><Relationship Id="rId6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prigorodnyi.html" TargetMode="External"/><Relationship Id="rId6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1);%20return%20true;%20" TargetMode="External"/><Relationship Id="rId6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20);%20return%20true;%20" TargetMode="External"/><Relationship Id="rId6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tavda.html" TargetMode="External"/><Relationship Id="rId6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9);%20return%20true;%20" TargetMode="External"/><Relationship Id="rId6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turinsk.html" TargetMode="External"/><Relationship Id="rId6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8);%20return%20true;%20" TargetMode="External"/><Relationship Id="rId10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severouralsk.html" TargetMode="External"/><Relationship Id="rId80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tabory.html" TargetMode="External"/><Relationship Id="rId81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2);%20return%20true;%20" TargetMode="External"/><Relationship Id="rId82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lesnoi.html" TargetMode="External"/><Relationship Id="rId83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1);%20return%20true;%20" TargetMode="External"/><Relationship Id="rId84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kachkanar.html" TargetMode="External"/><Relationship Id="rId85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10);%20return%20true;%20" TargetMode="External"/><Relationship Id="rId86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erhoturje.html" TargetMode="External"/><Relationship Id="rId87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9);%20return%20true;%20" TargetMode="External"/><Relationship Id="rId88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nizhnjajatura.html" TargetMode="External"/><Relationship Id="rId89" Type="http://schemas.openxmlformats.org/officeDocument/2006/relationships/hyperlink" Target="D:%5C%D0%9F%D0%BE%D1%80%D1%82%D1%84%D0%B5%D0%BB%D1%8C%5C%D0%9E%D1%80%D0%B3%D1%80%D0%B0%D0%B1%D0%BE%D1%82%D0%B0%5C%D0%93%D0%9A%D0%91%20%E2%84%9640%5C%D0%9B%D0%B8%D1%86%D0%B5%D0%BD%D0%B7%D0%B8%D1%80%D0%BE%D0%B2%D0%B0%D0%BD%D0%B8%D0%B5%20%D0%B8%20%D0%BE%D1%82%D1%87%D0%B5%D1%82%D1%8B%5CViewInfo(8);%20return%20true;%20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42.xls"/><Relationship Id="rId4" Type="http://schemas.openxmlformats.org/officeDocument/2006/relationships/image" Target="../media/image12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4" Type="http://schemas.openxmlformats.org/officeDocument/2006/relationships/image" Target="../media/image30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_____Microsoft_Excel_97-20041.xls"/><Relationship Id="rId5" Type="http://schemas.openxmlformats.org/officeDocument/2006/relationships/image" Target="../media/image2.emf"/><Relationship Id="rId6" Type="http://schemas.openxmlformats.org/officeDocument/2006/relationships/image" Target="../media/image3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20" name="Group 5"/>
          <p:cNvGrpSpPr>
            <a:grpSpLocks/>
          </p:cNvGrpSpPr>
          <p:nvPr/>
        </p:nvGrpSpPr>
        <p:grpSpPr bwMode="auto">
          <a:xfrm>
            <a:off x="179512" y="116632"/>
            <a:ext cx="2700089" cy="3238950"/>
            <a:chOff x="0" y="0"/>
            <a:chExt cx="2390" cy="2880"/>
          </a:xfrm>
        </p:grpSpPr>
        <p:pic>
          <p:nvPicPr>
            <p:cNvPr id="34823" name="Picture 6" descr="adm_sv_li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90" cy="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4" name="Freeform 7">
              <a:hlinkClick r:id="rId3" action="ppaction://hlinkfile"/>
              <a:hlinkHover r:id="rId4" action="ppaction://hlinkfile"/>
            </p:cNvPr>
            <p:cNvSpPr>
              <a:spLocks/>
            </p:cNvSpPr>
            <p:nvPr/>
          </p:nvSpPr>
          <p:spPr bwMode="auto">
            <a:xfrm>
              <a:off x="720" y="2268"/>
              <a:ext cx="94" cy="122"/>
            </a:xfrm>
            <a:custGeom>
              <a:avLst/>
              <a:gdLst>
                <a:gd name="T0" fmla="*/ 43 w 94"/>
                <a:gd name="T1" fmla="*/ 0 h 122"/>
                <a:gd name="T2" fmla="*/ 72 w 94"/>
                <a:gd name="T3" fmla="*/ 79 h 122"/>
                <a:gd name="T4" fmla="*/ 94 w 94"/>
                <a:gd name="T5" fmla="*/ 122 h 122"/>
                <a:gd name="T6" fmla="*/ 29 w 94"/>
                <a:gd name="T7" fmla="*/ 108 h 122"/>
                <a:gd name="T8" fmla="*/ 0 w 94"/>
                <a:gd name="T9" fmla="*/ 43 h 122"/>
                <a:gd name="T10" fmla="*/ 43 w 94"/>
                <a:gd name="T11" fmla="*/ 0 h 1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4" h="122">
                  <a:moveTo>
                    <a:pt x="43" y="0"/>
                  </a:moveTo>
                  <a:lnTo>
                    <a:pt x="72" y="79"/>
                  </a:lnTo>
                  <a:lnTo>
                    <a:pt x="94" y="122"/>
                  </a:lnTo>
                  <a:lnTo>
                    <a:pt x="29" y="108"/>
                  </a:lnTo>
                  <a:lnTo>
                    <a:pt x="0" y="43"/>
                  </a:lnTo>
                  <a:lnTo>
                    <a:pt x="43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25" name="Freeform 8">
              <a:hlinkClick r:id="rId5" action="ppaction://hlinkfile"/>
              <a:hlinkHover r:id="rId6" action="ppaction://hlinkfile"/>
            </p:cNvPr>
            <p:cNvSpPr>
              <a:spLocks/>
            </p:cNvSpPr>
            <p:nvPr/>
          </p:nvSpPr>
          <p:spPr bwMode="auto">
            <a:xfrm>
              <a:off x="742" y="2419"/>
              <a:ext cx="244" cy="173"/>
            </a:xfrm>
            <a:custGeom>
              <a:avLst/>
              <a:gdLst>
                <a:gd name="T0" fmla="*/ 194 w 244"/>
                <a:gd name="T1" fmla="*/ 0 h 173"/>
                <a:gd name="T2" fmla="*/ 180 w 244"/>
                <a:gd name="T3" fmla="*/ 58 h 173"/>
                <a:gd name="T4" fmla="*/ 244 w 244"/>
                <a:gd name="T5" fmla="*/ 72 h 173"/>
                <a:gd name="T6" fmla="*/ 223 w 244"/>
                <a:gd name="T7" fmla="*/ 123 h 173"/>
                <a:gd name="T8" fmla="*/ 194 w 244"/>
                <a:gd name="T9" fmla="*/ 115 h 173"/>
                <a:gd name="T10" fmla="*/ 165 w 244"/>
                <a:gd name="T11" fmla="*/ 173 h 173"/>
                <a:gd name="T12" fmla="*/ 122 w 244"/>
                <a:gd name="T13" fmla="*/ 173 h 173"/>
                <a:gd name="T14" fmla="*/ 93 w 244"/>
                <a:gd name="T15" fmla="*/ 144 h 173"/>
                <a:gd name="T16" fmla="*/ 50 w 244"/>
                <a:gd name="T17" fmla="*/ 101 h 173"/>
                <a:gd name="T18" fmla="*/ 0 w 244"/>
                <a:gd name="T19" fmla="*/ 51 h 173"/>
                <a:gd name="T20" fmla="*/ 64 w 244"/>
                <a:gd name="T21" fmla="*/ 87 h 173"/>
                <a:gd name="T22" fmla="*/ 108 w 244"/>
                <a:gd name="T23" fmla="*/ 79 h 173"/>
                <a:gd name="T24" fmla="*/ 115 w 244"/>
                <a:gd name="T25" fmla="*/ 29 h 173"/>
                <a:gd name="T26" fmla="*/ 194 w 244"/>
                <a:gd name="T27" fmla="*/ 0 h 1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44" h="173">
                  <a:moveTo>
                    <a:pt x="194" y="0"/>
                  </a:moveTo>
                  <a:lnTo>
                    <a:pt x="180" y="58"/>
                  </a:lnTo>
                  <a:lnTo>
                    <a:pt x="244" y="72"/>
                  </a:lnTo>
                  <a:lnTo>
                    <a:pt x="223" y="123"/>
                  </a:lnTo>
                  <a:lnTo>
                    <a:pt x="194" y="115"/>
                  </a:lnTo>
                  <a:lnTo>
                    <a:pt x="165" y="173"/>
                  </a:lnTo>
                  <a:lnTo>
                    <a:pt x="122" y="173"/>
                  </a:lnTo>
                  <a:lnTo>
                    <a:pt x="93" y="144"/>
                  </a:lnTo>
                  <a:lnTo>
                    <a:pt x="50" y="101"/>
                  </a:lnTo>
                  <a:lnTo>
                    <a:pt x="0" y="51"/>
                  </a:lnTo>
                  <a:lnTo>
                    <a:pt x="64" y="87"/>
                  </a:lnTo>
                  <a:lnTo>
                    <a:pt x="108" y="79"/>
                  </a:lnTo>
                  <a:lnTo>
                    <a:pt x="115" y="29"/>
                  </a:lnTo>
                  <a:lnTo>
                    <a:pt x="194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26" name="Freeform 9">
              <a:hlinkClick r:id="rId7" action="ppaction://hlinkfile"/>
              <a:hlinkHover r:id="rId8" action="ppaction://hlinkfile"/>
            </p:cNvPr>
            <p:cNvSpPr>
              <a:spLocks/>
            </p:cNvSpPr>
            <p:nvPr/>
          </p:nvSpPr>
          <p:spPr bwMode="auto">
            <a:xfrm>
              <a:off x="1771" y="2218"/>
              <a:ext cx="339" cy="302"/>
            </a:xfrm>
            <a:custGeom>
              <a:avLst/>
              <a:gdLst>
                <a:gd name="T0" fmla="*/ 15 w 339"/>
                <a:gd name="T1" fmla="*/ 7 h 302"/>
                <a:gd name="T2" fmla="*/ 137 w 339"/>
                <a:gd name="T3" fmla="*/ 0 h 302"/>
                <a:gd name="T4" fmla="*/ 231 w 339"/>
                <a:gd name="T5" fmla="*/ 28 h 302"/>
                <a:gd name="T6" fmla="*/ 295 w 339"/>
                <a:gd name="T7" fmla="*/ 216 h 302"/>
                <a:gd name="T8" fmla="*/ 339 w 339"/>
                <a:gd name="T9" fmla="*/ 216 h 302"/>
                <a:gd name="T10" fmla="*/ 295 w 339"/>
                <a:gd name="T11" fmla="*/ 302 h 302"/>
                <a:gd name="T12" fmla="*/ 101 w 339"/>
                <a:gd name="T13" fmla="*/ 302 h 302"/>
                <a:gd name="T14" fmla="*/ 65 w 339"/>
                <a:gd name="T15" fmla="*/ 288 h 302"/>
                <a:gd name="T16" fmla="*/ 79 w 339"/>
                <a:gd name="T17" fmla="*/ 100 h 302"/>
                <a:gd name="T18" fmla="*/ 0 w 339"/>
                <a:gd name="T19" fmla="*/ 28 h 302"/>
                <a:gd name="T20" fmla="*/ 15 w 339"/>
                <a:gd name="T21" fmla="*/ 7 h 3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39" h="302">
                  <a:moveTo>
                    <a:pt x="15" y="7"/>
                  </a:moveTo>
                  <a:lnTo>
                    <a:pt x="137" y="0"/>
                  </a:lnTo>
                  <a:lnTo>
                    <a:pt x="231" y="28"/>
                  </a:lnTo>
                  <a:lnTo>
                    <a:pt x="295" y="216"/>
                  </a:lnTo>
                  <a:lnTo>
                    <a:pt x="339" y="216"/>
                  </a:lnTo>
                  <a:lnTo>
                    <a:pt x="295" y="302"/>
                  </a:lnTo>
                  <a:lnTo>
                    <a:pt x="101" y="302"/>
                  </a:lnTo>
                  <a:lnTo>
                    <a:pt x="65" y="288"/>
                  </a:lnTo>
                  <a:lnTo>
                    <a:pt x="79" y="100"/>
                  </a:lnTo>
                  <a:lnTo>
                    <a:pt x="0" y="28"/>
                  </a:lnTo>
                  <a:lnTo>
                    <a:pt x="15" y="7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27" name="Freeform 10">
              <a:hlinkClick r:id="rId9" action="ppaction://hlinkfile"/>
              <a:hlinkHover r:id="rId10" action="ppaction://hlinkfile"/>
            </p:cNvPr>
            <p:cNvSpPr>
              <a:spLocks/>
            </p:cNvSpPr>
            <p:nvPr/>
          </p:nvSpPr>
          <p:spPr bwMode="auto">
            <a:xfrm>
              <a:off x="1512" y="2246"/>
              <a:ext cx="360" cy="418"/>
            </a:xfrm>
            <a:custGeom>
              <a:avLst/>
              <a:gdLst>
                <a:gd name="T0" fmla="*/ 0 w 360"/>
                <a:gd name="T1" fmla="*/ 44 h 418"/>
                <a:gd name="T2" fmla="*/ 259 w 360"/>
                <a:gd name="T3" fmla="*/ 0 h 418"/>
                <a:gd name="T4" fmla="*/ 338 w 360"/>
                <a:gd name="T5" fmla="*/ 72 h 418"/>
                <a:gd name="T6" fmla="*/ 324 w 360"/>
                <a:gd name="T7" fmla="*/ 260 h 418"/>
                <a:gd name="T8" fmla="*/ 360 w 360"/>
                <a:gd name="T9" fmla="*/ 274 h 418"/>
                <a:gd name="T10" fmla="*/ 317 w 360"/>
                <a:gd name="T11" fmla="*/ 418 h 418"/>
                <a:gd name="T12" fmla="*/ 115 w 360"/>
                <a:gd name="T13" fmla="*/ 346 h 418"/>
                <a:gd name="T14" fmla="*/ 130 w 360"/>
                <a:gd name="T15" fmla="*/ 180 h 418"/>
                <a:gd name="T16" fmla="*/ 0 w 360"/>
                <a:gd name="T17" fmla="*/ 44 h 4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60" h="418">
                  <a:moveTo>
                    <a:pt x="0" y="44"/>
                  </a:moveTo>
                  <a:lnTo>
                    <a:pt x="259" y="0"/>
                  </a:lnTo>
                  <a:lnTo>
                    <a:pt x="338" y="72"/>
                  </a:lnTo>
                  <a:lnTo>
                    <a:pt x="324" y="260"/>
                  </a:lnTo>
                  <a:lnTo>
                    <a:pt x="360" y="274"/>
                  </a:lnTo>
                  <a:lnTo>
                    <a:pt x="317" y="418"/>
                  </a:lnTo>
                  <a:lnTo>
                    <a:pt x="115" y="346"/>
                  </a:lnTo>
                  <a:lnTo>
                    <a:pt x="130" y="180"/>
                  </a:lnTo>
                  <a:lnTo>
                    <a:pt x="0" y="44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28" name="Freeform 11">
              <a:hlinkClick r:id="rId11" action="ppaction://hlinkfile"/>
              <a:hlinkHover r:id="rId12" action="ppaction://hlinkfile"/>
            </p:cNvPr>
            <p:cNvSpPr>
              <a:spLocks/>
            </p:cNvSpPr>
            <p:nvPr/>
          </p:nvSpPr>
          <p:spPr bwMode="auto">
            <a:xfrm>
              <a:off x="1483" y="2290"/>
              <a:ext cx="159" cy="360"/>
            </a:xfrm>
            <a:custGeom>
              <a:avLst/>
              <a:gdLst>
                <a:gd name="T0" fmla="*/ 29 w 159"/>
                <a:gd name="T1" fmla="*/ 0 h 360"/>
                <a:gd name="T2" fmla="*/ 159 w 159"/>
                <a:gd name="T3" fmla="*/ 136 h 360"/>
                <a:gd name="T4" fmla="*/ 144 w 159"/>
                <a:gd name="T5" fmla="*/ 302 h 360"/>
                <a:gd name="T6" fmla="*/ 137 w 159"/>
                <a:gd name="T7" fmla="*/ 360 h 360"/>
                <a:gd name="T8" fmla="*/ 36 w 159"/>
                <a:gd name="T9" fmla="*/ 302 h 360"/>
                <a:gd name="T10" fmla="*/ 43 w 159"/>
                <a:gd name="T11" fmla="*/ 216 h 360"/>
                <a:gd name="T12" fmla="*/ 0 w 159"/>
                <a:gd name="T13" fmla="*/ 28 h 360"/>
                <a:gd name="T14" fmla="*/ 29 w 159"/>
                <a:gd name="T15" fmla="*/ 0 h 3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9" h="360">
                  <a:moveTo>
                    <a:pt x="29" y="0"/>
                  </a:moveTo>
                  <a:lnTo>
                    <a:pt x="159" y="136"/>
                  </a:lnTo>
                  <a:lnTo>
                    <a:pt x="144" y="302"/>
                  </a:lnTo>
                  <a:lnTo>
                    <a:pt x="137" y="360"/>
                  </a:lnTo>
                  <a:lnTo>
                    <a:pt x="36" y="302"/>
                  </a:lnTo>
                  <a:lnTo>
                    <a:pt x="43" y="216"/>
                  </a:lnTo>
                  <a:lnTo>
                    <a:pt x="0" y="28"/>
                  </a:lnTo>
                  <a:lnTo>
                    <a:pt x="29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29" name="Freeform 12">
              <a:hlinkClick r:id="rId13" action="ppaction://hlinkfile"/>
              <a:hlinkHover r:id="rId14" action="ppaction://hlinkfile"/>
            </p:cNvPr>
            <p:cNvSpPr>
              <a:spLocks/>
            </p:cNvSpPr>
            <p:nvPr/>
          </p:nvSpPr>
          <p:spPr bwMode="auto">
            <a:xfrm>
              <a:off x="1354" y="2318"/>
              <a:ext cx="172" cy="303"/>
            </a:xfrm>
            <a:custGeom>
              <a:avLst/>
              <a:gdLst>
                <a:gd name="T0" fmla="*/ 28 w 172"/>
                <a:gd name="T1" fmla="*/ 22 h 303"/>
                <a:gd name="T2" fmla="*/ 129 w 172"/>
                <a:gd name="T3" fmla="*/ 0 h 303"/>
                <a:gd name="T4" fmla="*/ 172 w 172"/>
                <a:gd name="T5" fmla="*/ 188 h 303"/>
                <a:gd name="T6" fmla="*/ 165 w 172"/>
                <a:gd name="T7" fmla="*/ 274 h 303"/>
                <a:gd name="T8" fmla="*/ 50 w 172"/>
                <a:gd name="T9" fmla="*/ 303 h 303"/>
                <a:gd name="T10" fmla="*/ 50 w 172"/>
                <a:gd name="T11" fmla="*/ 238 h 303"/>
                <a:gd name="T12" fmla="*/ 0 w 172"/>
                <a:gd name="T13" fmla="*/ 202 h 303"/>
                <a:gd name="T14" fmla="*/ 28 w 172"/>
                <a:gd name="T15" fmla="*/ 22 h 3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2" h="303">
                  <a:moveTo>
                    <a:pt x="28" y="22"/>
                  </a:moveTo>
                  <a:lnTo>
                    <a:pt x="129" y="0"/>
                  </a:lnTo>
                  <a:lnTo>
                    <a:pt x="172" y="188"/>
                  </a:lnTo>
                  <a:lnTo>
                    <a:pt x="165" y="274"/>
                  </a:lnTo>
                  <a:lnTo>
                    <a:pt x="50" y="303"/>
                  </a:lnTo>
                  <a:lnTo>
                    <a:pt x="50" y="238"/>
                  </a:lnTo>
                  <a:lnTo>
                    <a:pt x="0" y="202"/>
                  </a:lnTo>
                  <a:lnTo>
                    <a:pt x="28" y="22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0" name="Freeform 13">
              <a:hlinkClick r:id="rId15" action="ppaction://hlinkfile"/>
              <a:hlinkHover r:id="rId16" action="ppaction://hlinkfile"/>
            </p:cNvPr>
            <p:cNvSpPr>
              <a:spLocks/>
            </p:cNvSpPr>
            <p:nvPr/>
          </p:nvSpPr>
          <p:spPr bwMode="auto">
            <a:xfrm>
              <a:off x="1015" y="2570"/>
              <a:ext cx="353" cy="267"/>
            </a:xfrm>
            <a:custGeom>
              <a:avLst/>
              <a:gdLst>
                <a:gd name="T0" fmla="*/ 187 w 353"/>
                <a:gd name="T1" fmla="*/ 0 h 267"/>
                <a:gd name="T2" fmla="*/ 353 w 353"/>
                <a:gd name="T3" fmla="*/ 80 h 267"/>
                <a:gd name="T4" fmla="*/ 259 w 353"/>
                <a:gd name="T5" fmla="*/ 195 h 267"/>
                <a:gd name="T6" fmla="*/ 331 w 353"/>
                <a:gd name="T7" fmla="*/ 267 h 267"/>
                <a:gd name="T8" fmla="*/ 151 w 353"/>
                <a:gd name="T9" fmla="*/ 173 h 267"/>
                <a:gd name="T10" fmla="*/ 29 w 353"/>
                <a:gd name="T11" fmla="*/ 144 h 267"/>
                <a:gd name="T12" fmla="*/ 0 w 353"/>
                <a:gd name="T13" fmla="*/ 116 h 267"/>
                <a:gd name="T14" fmla="*/ 187 w 353"/>
                <a:gd name="T15" fmla="*/ 0 h 2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3" h="267">
                  <a:moveTo>
                    <a:pt x="187" y="0"/>
                  </a:moveTo>
                  <a:lnTo>
                    <a:pt x="353" y="80"/>
                  </a:lnTo>
                  <a:lnTo>
                    <a:pt x="259" y="195"/>
                  </a:lnTo>
                  <a:lnTo>
                    <a:pt x="331" y="267"/>
                  </a:lnTo>
                  <a:lnTo>
                    <a:pt x="151" y="173"/>
                  </a:lnTo>
                  <a:lnTo>
                    <a:pt x="29" y="144"/>
                  </a:lnTo>
                  <a:lnTo>
                    <a:pt x="0" y="116"/>
                  </a:lnTo>
                  <a:lnTo>
                    <a:pt x="187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1" name="Freeform 14">
              <a:hlinkClick r:id="rId17" action="ppaction://hlinkfile"/>
              <a:hlinkHover r:id="rId18" action="ppaction://hlinkfile"/>
            </p:cNvPr>
            <p:cNvSpPr>
              <a:spLocks/>
            </p:cNvSpPr>
            <p:nvPr/>
          </p:nvSpPr>
          <p:spPr bwMode="auto">
            <a:xfrm>
              <a:off x="1152" y="2462"/>
              <a:ext cx="252" cy="188"/>
            </a:xfrm>
            <a:custGeom>
              <a:avLst/>
              <a:gdLst>
                <a:gd name="T0" fmla="*/ 36 w 252"/>
                <a:gd name="T1" fmla="*/ 0 h 188"/>
                <a:gd name="T2" fmla="*/ 130 w 252"/>
                <a:gd name="T3" fmla="*/ 15 h 188"/>
                <a:gd name="T4" fmla="*/ 202 w 252"/>
                <a:gd name="T5" fmla="*/ 58 h 188"/>
                <a:gd name="T6" fmla="*/ 252 w 252"/>
                <a:gd name="T7" fmla="*/ 94 h 188"/>
                <a:gd name="T8" fmla="*/ 252 w 252"/>
                <a:gd name="T9" fmla="*/ 159 h 188"/>
                <a:gd name="T10" fmla="*/ 216 w 252"/>
                <a:gd name="T11" fmla="*/ 188 h 188"/>
                <a:gd name="T12" fmla="*/ 50 w 252"/>
                <a:gd name="T13" fmla="*/ 108 h 188"/>
                <a:gd name="T14" fmla="*/ 0 w 252"/>
                <a:gd name="T15" fmla="*/ 58 h 188"/>
                <a:gd name="T16" fmla="*/ 14 w 252"/>
                <a:gd name="T17" fmla="*/ 8 h 188"/>
                <a:gd name="T18" fmla="*/ 36 w 252"/>
                <a:gd name="T19" fmla="*/ 0 h 1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2" h="188">
                  <a:moveTo>
                    <a:pt x="36" y="0"/>
                  </a:moveTo>
                  <a:lnTo>
                    <a:pt x="130" y="15"/>
                  </a:lnTo>
                  <a:lnTo>
                    <a:pt x="202" y="58"/>
                  </a:lnTo>
                  <a:lnTo>
                    <a:pt x="252" y="94"/>
                  </a:lnTo>
                  <a:lnTo>
                    <a:pt x="252" y="159"/>
                  </a:lnTo>
                  <a:lnTo>
                    <a:pt x="216" y="188"/>
                  </a:lnTo>
                  <a:lnTo>
                    <a:pt x="50" y="108"/>
                  </a:lnTo>
                  <a:lnTo>
                    <a:pt x="0" y="58"/>
                  </a:lnTo>
                  <a:lnTo>
                    <a:pt x="14" y="8"/>
                  </a:lnTo>
                  <a:lnTo>
                    <a:pt x="36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2" name="Freeform 15">
              <a:hlinkClick r:id="rId19" action="ppaction://hlinkfile"/>
              <a:hlinkHover r:id="rId20" action="ppaction://hlinkfile"/>
            </p:cNvPr>
            <p:cNvSpPr>
              <a:spLocks/>
            </p:cNvSpPr>
            <p:nvPr/>
          </p:nvSpPr>
          <p:spPr bwMode="auto">
            <a:xfrm>
              <a:off x="1174" y="2304"/>
              <a:ext cx="208" cy="216"/>
            </a:xfrm>
            <a:custGeom>
              <a:avLst/>
              <a:gdLst>
                <a:gd name="T0" fmla="*/ 0 w 208"/>
                <a:gd name="T1" fmla="*/ 0 h 216"/>
                <a:gd name="T2" fmla="*/ 151 w 208"/>
                <a:gd name="T3" fmla="*/ 14 h 216"/>
                <a:gd name="T4" fmla="*/ 208 w 208"/>
                <a:gd name="T5" fmla="*/ 36 h 216"/>
                <a:gd name="T6" fmla="*/ 180 w 208"/>
                <a:gd name="T7" fmla="*/ 216 h 216"/>
                <a:gd name="T8" fmla="*/ 108 w 208"/>
                <a:gd name="T9" fmla="*/ 173 h 216"/>
                <a:gd name="T10" fmla="*/ 14 w 208"/>
                <a:gd name="T11" fmla="*/ 158 h 216"/>
                <a:gd name="T12" fmla="*/ 0 w 208"/>
                <a:gd name="T13" fmla="*/ 0 h 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8" h="216">
                  <a:moveTo>
                    <a:pt x="0" y="0"/>
                  </a:moveTo>
                  <a:lnTo>
                    <a:pt x="151" y="14"/>
                  </a:lnTo>
                  <a:lnTo>
                    <a:pt x="208" y="36"/>
                  </a:lnTo>
                  <a:lnTo>
                    <a:pt x="180" y="216"/>
                  </a:lnTo>
                  <a:lnTo>
                    <a:pt x="108" y="173"/>
                  </a:lnTo>
                  <a:lnTo>
                    <a:pt x="14" y="158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3" name="Freeform 16">
              <a:hlinkClick r:id="rId21" action="ppaction://hlinkfile"/>
              <a:hlinkHover r:id="rId22" action="ppaction://hlinkfile"/>
            </p:cNvPr>
            <p:cNvSpPr>
              <a:spLocks/>
            </p:cNvSpPr>
            <p:nvPr/>
          </p:nvSpPr>
          <p:spPr bwMode="auto">
            <a:xfrm>
              <a:off x="965" y="2448"/>
              <a:ext cx="237" cy="238"/>
            </a:xfrm>
            <a:custGeom>
              <a:avLst/>
              <a:gdLst>
                <a:gd name="T0" fmla="*/ 151 w 237"/>
                <a:gd name="T1" fmla="*/ 0 h 238"/>
                <a:gd name="T2" fmla="*/ 201 w 237"/>
                <a:gd name="T3" fmla="*/ 22 h 238"/>
                <a:gd name="T4" fmla="*/ 187 w 237"/>
                <a:gd name="T5" fmla="*/ 72 h 238"/>
                <a:gd name="T6" fmla="*/ 237 w 237"/>
                <a:gd name="T7" fmla="*/ 122 h 238"/>
                <a:gd name="T8" fmla="*/ 50 w 237"/>
                <a:gd name="T9" fmla="*/ 238 h 238"/>
                <a:gd name="T10" fmla="*/ 57 w 237"/>
                <a:gd name="T11" fmla="*/ 151 h 238"/>
                <a:gd name="T12" fmla="*/ 0 w 237"/>
                <a:gd name="T13" fmla="*/ 94 h 238"/>
                <a:gd name="T14" fmla="*/ 21 w 237"/>
                <a:gd name="T15" fmla="*/ 43 h 238"/>
                <a:gd name="T16" fmla="*/ 86 w 237"/>
                <a:gd name="T17" fmla="*/ 22 h 238"/>
                <a:gd name="T18" fmla="*/ 72 w 237"/>
                <a:gd name="T19" fmla="*/ 94 h 238"/>
                <a:gd name="T20" fmla="*/ 137 w 237"/>
                <a:gd name="T21" fmla="*/ 108 h 238"/>
                <a:gd name="T22" fmla="*/ 151 w 237"/>
                <a:gd name="T23" fmla="*/ 0 h 2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7" h="238">
                  <a:moveTo>
                    <a:pt x="151" y="0"/>
                  </a:moveTo>
                  <a:lnTo>
                    <a:pt x="201" y="22"/>
                  </a:lnTo>
                  <a:lnTo>
                    <a:pt x="187" y="72"/>
                  </a:lnTo>
                  <a:lnTo>
                    <a:pt x="237" y="122"/>
                  </a:lnTo>
                  <a:lnTo>
                    <a:pt x="50" y="238"/>
                  </a:lnTo>
                  <a:lnTo>
                    <a:pt x="57" y="151"/>
                  </a:lnTo>
                  <a:lnTo>
                    <a:pt x="0" y="94"/>
                  </a:lnTo>
                  <a:lnTo>
                    <a:pt x="21" y="43"/>
                  </a:lnTo>
                  <a:lnTo>
                    <a:pt x="86" y="22"/>
                  </a:lnTo>
                  <a:lnTo>
                    <a:pt x="72" y="94"/>
                  </a:lnTo>
                  <a:lnTo>
                    <a:pt x="137" y="108"/>
                  </a:lnTo>
                  <a:lnTo>
                    <a:pt x="151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4" name="Freeform 17">
              <a:hlinkClick r:id="rId23" action="ppaction://hlinkfile"/>
              <a:hlinkHover r:id="rId24" action="ppaction://hlinkfile"/>
            </p:cNvPr>
            <p:cNvSpPr>
              <a:spLocks/>
            </p:cNvSpPr>
            <p:nvPr/>
          </p:nvSpPr>
          <p:spPr bwMode="auto">
            <a:xfrm>
              <a:off x="1037" y="2434"/>
              <a:ext cx="79" cy="122"/>
            </a:xfrm>
            <a:custGeom>
              <a:avLst/>
              <a:gdLst>
                <a:gd name="T0" fmla="*/ 36 w 79"/>
                <a:gd name="T1" fmla="*/ 0 h 122"/>
                <a:gd name="T2" fmla="*/ 79 w 79"/>
                <a:gd name="T3" fmla="*/ 14 h 122"/>
                <a:gd name="T4" fmla="*/ 65 w 79"/>
                <a:gd name="T5" fmla="*/ 122 h 122"/>
                <a:gd name="T6" fmla="*/ 0 w 79"/>
                <a:gd name="T7" fmla="*/ 108 h 122"/>
                <a:gd name="T8" fmla="*/ 14 w 79"/>
                <a:gd name="T9" fmla="*/ 36 h 122"/>
                <a:gd name="T10" fmla="*/ 36 w 79"/>
                <a:gd name="T11" fmla="*/ 0 h 1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9" h="122">
                  <a:moveTo>
                    <a:pt x="36" y="0"/>
                  </a:moveTo>
                  <a:lnTo>
                    <a:pt x="79" y="14"/>
                  </a:lnTo>
                  <a:lnTo>
                    <a:pt x="65" y="122"/>
                  </a:lnTo>
                  <a:lnTo>
                    <a:pt x="0" y="108"/>
                  </a:lnTo>
                  <a:lnTo>
                    <a:pt x="14" y="36"/>
                  </a:lnTo>
                  <a:lnTo>
                    <a:pt x="36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5" name="Freeform 18">
              <a:hlinkClick r:id="rId25" action="ppaction://hlinkfile"/>
              <a:hlinkHover r:id="rId26" action="ppaction://hlinkfile"/>
            </p:cNvPr>
            <p:cNvSpPr>
              <a:spLocks/>
            </p:cNvSpPr>
            <p:nvPr/>
          </p:nvSpPr>
          <p:spPr bwMode="auto">
            <a:xfrm>
              <a:off x="1073" y="2304"/>
              <a:ext cx="115" cy="166"/>
            </a:xfrm>
            <a:custGeom>
              <a:avLst/>
              <a:gdLst>
                <a:gd name="T0" fmla="*/ 7 w 115"/>
                <a:gd name="T1" fmla="*/ 14 h 166"/>
                <a:gd name="T2" fmla="*/ 101 w 115"/>
                <a:gd name="T3" fmla="*/ 0 h 166"/>
                <a:gd name="T4" fmla="*/ 115 w 115"/>
                <a:gd name="T5" fmla="*/ 158 h 166"/>
                <a:gd name="T6" fmla="*/ 93 w 115"/>
                <a:gd name="T7" fmla="*/ 166 h 166"/>
                <a:gd name="T8" fmla="*/ 43 w 115"/>
                <a:gd name="T9" fmla="*/ 144 h 166"/>
                <a:gd name="T10" fmla="*/ 0 w 115"/>
                <a:gd name="T11" fmla="*/ 130 h 166"/>
                <a:gd name="T12" fmla="*/ 7 w 115"/>
                <a:gd name="T13" fmla="*/ 14 h 1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5" h="166">
                  <a:moveTo>
                    <a:pt x="7" y="14"/>
                  </a:moveTo>
                  <a:lnTo>
                    <a:pt x="101" y="0"/>
                  </a:lnTo>
                  <a:lnTo>
                    <a:pt x="115" y="158"/>
                  </a:lnTo>
                  <a:lnTo>
                    <a:pt x="93" y="166"/>
                  </a:lnTo>
                  <a:lnTo>
                    <a:pt x="43" y="144"/>
                  </a:lnTo>
                  <a:lnTo>
                    <a:pt x="0" y="130"/>
                  </a:lnTo>
                  <a:lnTo>
                    <a:pt x="7" y="14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6" name="Freeform 19">
              <a:hlinkClick r:id="rId27" action="ppaction://hlinkfile"/>
              <a:hlinkHover r:id="rId28" action="ppaction://hlinkfile"/>
            </p:cNvPr>
            <p:cNvSpPr>
              <a:spLocks/>
            </p:cNvSpPr>
            <p:nvPr/>
          </p:nvSpPr>
          <p:spPr bwMode="auto">
            <a:xfrm>
              <a:off x="907" y="2304"/>
              <a:ext cx="173" cy="187"/>
            </a:xfrm>
            <a:custGeom>
              <a:avLst/>
              <a:gdLst>
                <a:gd name="T0" fmla="*/ 72 w 173"/>
                <a:gd name="T1" fmla="*/ 0 h 187"/>
                <a:gd name="T2" fmla="*/ 173 w 173"/>
                <a:gd name="T3" fmla="*/ 14 h 187"/>
                <a:gd name="T4" fmla="*/ 166 w 173"/>
                <a:gd name="T5" fmla="*/ 130 h 187"/>
                <a:gd name="T6" fmla="*/ 144 w 173"/>
                <a:gd name="T7" fmla="*/ 166 h 187"/>
                <a:gd name="T8" fmla="*/ 79 w 173"/>
                <a:gd name="T9" fmla="*/ 187 h 187"/>
                <a:gd name="T10" fmla="*/ 15 w 173"/>
                <a:gd name="T11" fmla="*/ 173 h 187"/>
                <a:gd name="T12" fmla="*/ 29 w 173"/>
                <a:gd name="T13" fmla="*/ 115 h 187"/>
                <a:gd name="T14" fmla="*/ 0 w 173"/>
                <a:gd name="T15" fmla="*/ 94 h 187"/>
                <a:gd name="T16" fmla="*/ 72 w 173"/>
                <a:gd name="T17" fmla="*/ 0 h 1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3" h="187">
                  <a:moveTo>
                    <a:pt x="72" y="0"/>
                  </a:moveTo>
                  <a:lnTo>
                    <a:pt x="173" y="14"/>
                  </a:lnTo>
                  <a:lnTo>
                    <a:pt x="166" y="130"/>
                  </a:lnTo>
                  <a:lnTo>
                    <a:pt x="144" y="166"/>
                  </a:lnTo>
                  <a:lnTo>
                    <a:pt x="79" y="187"/>
                  </a:lnTo>
                  <a:lnTo>
                    <a:pt x="15" y="173"/>
                  </a:lnTo>
                  <a:lnTo>
                    <a:pt x="29" y="115"/>
                  </a:lnTo>
                  <a:lnTo>
                    <a:pt x="0" y="94"/>
                  </a:lnTo>
                  <a:lnTo>
                    <a:pt x="72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7" name="Freeform 20">
              <a:hlinkClick r:id="rId29" action="ppaction://hlinkfile"/>
              <a:hlinkHover r:id="rId30" action="ppaction://hlinkfile"/>
            </p:cNvPr>
            <p:cNvSpPr>
              <a:spLocks/>
            </p:cNvSpPr>
            <p:nvPr/>
          </p:nvSpPr>
          <p:spPr bwMode="auto">
            <a:xfrm>
              <a:off x="814" y="2268"/>
              <a:ext cx="165" cy="180"/>
            </a:xfrm>
            <a:custGeom>
              <a:avLst/>
              <a:gdLst>
                <a:gd name="T0" fmla="*/ 165 w 165"/>
                <a:gd name="T1" fmla="*/ 0 h 180"/>
                <a:gd name="T2" fmla="*/ 165 w 165"/>
                <a:gd name="T3" fmla="*/ 36 h 180"/>
                <a:gd name="T4" fmla="*/ 93 w 165"/>
                <a:gd name="T5" fmla="*/ 130 h 180"/>
                <a:gd name="T6" fmla="*/ 122 w 165"/>
                <a:gd name="T7" fmla="*/ 151 h 180"/>
                <a:gd name="T8" fmla="*/ 43 w 165"/>
                <a:gd name="T9" fmla="*/ 180 h 180"/>
                <a:gd name="T10" fmla="*/ 0 w 165"/>
                <a:gd name="T11" fmla="*/ 130 h 180"/>
                <a:gd name="T12" fmla="*/ 21 w 165"/>
                <a:gd name="T13" fmla="*/ 101 h 180"/>
                <a:gd name="T14" fmla="*/ 79 w 165"/>
                <a:gd name="T15" fmla="*/ 0 h 180"/>
                <a:gd name="T16" fmla="*/ 165 w 165"/>
                <a:gd name="T17" fmla="*/ 0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5" h="180">
                  <a:moveTo>
                    <a:pt x="165" y="0"/>
                  </a:moveTo>
                  <a:lnTo>
                    <a:pt x="165" y="36"/>
                  </a:lnTo>
                  <a:lnTo>
                    <a:pt x="93" y="130"/>
                  </a:lnTo>
                  <a:lnTo>
                    <a:pt x="122" y="151"/>
                  </a:lnTo>
                  <a:lnTo>
                    <a:pt x="43" y="180"/>
                  </a:lnTo>
                  <a:lnTo>
                    <a:pt x="0" y="130"/>
                  </a:lnTo>
                  <a:lnTo>
                    <a:pt x="21" y="101"/>
                  </a:lnTo>
                  <a:lnTo>
                    <a:pt x="79" y="0"/>
                  </a:lnTo>
                  <a:lnTo>
                    <a:pt x="165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8" name="Freeform 21">
              <a:hlinkClick r:id="rId31" action="ppaction://hlinkfile"/>
              <a:hlinkHover r:id="rId32" action="ppaction://hlinkfile"/>
            </p:cNvPr>
            <p:cNvSpPr>
              <a:spLocks/>
            </p:cNvSpPr>
            <p:nvPr/>
          </p:nvSpPr>
          <p:spPr bwMode="auto">
            <a:xfrm>
              <a:off x="828" y="2534"/>
              <a:ext cx="216" cy="260"/>
            </a:xfrm>
            <a:custGeom>
              <a:avLst/>
              <a:gdLst>
                <a:gd name="T0" fmla="*/ 36 w 216"/>
                <a:gd name="T1" fmla="*/ 58 h 260"/>
                <a:gd name="T2" fmla="*/ 79 w 216"/>
                <a:gd name="T3" fmla="*/ 58 h 260"/>
                <a:gd name="T4" fmla="*/ 108 w 216"/>
                <a:gd name="T5" fmla="*/ 0 h 260"/>
                <a:gd name="T6" fmla="*/ 137 w 216"/>
                <a:gd name="T7" fmla="*/ 8 h 260"/>
                <a:gd name="T8" fmla="*/ 194 w 216"/>
                <a:gd name="T9" fmla="*/ 65 h 260"/>
                <a:gd name="T10" fmla="*/ 187 w 216"/>
                <a:gd name="T11" fmla="*/ 152 h 260"/>
                <a:gd name="T12" fmla="*/ 216 w 216"/>
                <a:gd name="T13" fmla="*/ 180 h 260"/>
                <a:gd name="T14" fmla="*/ 202 w 216"/>
                <a:gd name="T15" fmla="*/ 260 h 260"/>
                <a:gd name="T16" fmla="*/ 0 w 216"/>
                <a:gd name="T17" fmla="*/ 238 h 260"/>
                <a:gd name="T18" fmla="*/ 22 w 216"/>
                <a:gd name="T19" fmla="*/ 101 h 260"/>
                <a:gd name="T20" fmla="*/ 50 w 216"/>
                <a:gd name="T21" fmla="*/ 80 h 260"/>
                <a:gd name="T22" fmla="*/ 36 w 216"/>
                <a:gd name="T23" fmla="*/ 58 h 26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6" h="260">
                  <a:moveTo>
                    <a:pt x="36" y="58"/>
                  </a:moveTo>
                  <a:lnTo>
                    <a:pt x="79" y="58"/>
                  </a:lnTo>
                  <a:lnTo>
                    <a:pt x="108" y="0"/>
                  </a:lnTo>
                  <a:lnTo>
                    <a:pt x="137" y="8"/>
                  </a:lnTo>
                  <a:lnTo>
                    <a:pt x="194" y="65"/>
                  </a:lnTo>
                  <a:lnTo>
                    <a:pt x="187" y="152"/>
                  </a:lnTo>
                  <a:lnTo>
                    <a:pt x="216" y="180"/>
                  </a:lnTo>
                  <a:lnTo>
                    <a:pt x="202" y="260"/>
                  </a:lnTo>
                  <a:lnTo>
                    <a:pt x="0" y="238"/>
                  </a:lnTo>
                  <a:lnTo>
                    <a:pt x="22" y="101"/>
                  </a:lnTo>
                  <a:lnTo>
                    <a:pt x="50" y="80"/>
                  </a:lnTo>
                  <a:lnTo>
                    <a:pt x="36" y="58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39" name="Freeform 22">
              <a:hlinkClick r:id="rId33" action="ppaction://hlinkfile"/>
              <a:hlinkHover r:id="rId34" action="ppaction://hlinkfile"/>
            </p:cNvPr>
            <p:cNvSpPr>
              <a:spLocks/>
            </p:cNvSpPr>
            <p:nvPr/>
          </p:nvSpPr>
          <p:spPr bwMode="auto">
            <a:xfrm>
              <a:off x="648" y="2563"/>
              <a:ext cx="230" cy="274"/>
            </a:xfrm>
            <a:custGeom>
              <a:avLst/>
              <a:gdLst>
                <a:gd name="T0" fmla="*/ 187 w 230"/>
                <a:gd name="T1" fmla="*/ 0 h 274"/>
                <a:gd name="T2" fmla="*/ 216 w 230"/>
                <a:gd name="T3" fmla="*/ 29 h 274"/>
                <a:gd name="T4" fmla="*/ 230 w 230"/>
                <a:gd name="T5" fmla="*/ 51 h 274"/>
                <a:gd name="T6" fmla="*/ 202 w 230"/>
                <a:gd name="T7" fmla="*/ 72 h 274"/>
                <a:gd name="T8" fmla="*/ 180 w 230"/>
                <a:gd name="T9" fmla="*/ 209 h 274"/>
                <a:gd name="T10" fmla="*/ 36 w 230"/>
                <a:gd name="T11" fmla="*/ 274 h 274"/>
                <a:gd name="T12" fmla="*/ 0 w 230"/>
                <a:gd name="T13" fmla="*/ 173 h 274"/>
                <a:gd name="T14" fmla="*/ 58 w 230"/>
                <a:gd name="T15" fmla="*/ 166 h 274"/>
                <a:gd name="T16" fmla="*/ 65 w 230"/>
                <a:gd name="T17" fmla="*/ 101 h 274"/>
                <a:gd name="T18" fmla="*/ 108 w 230"/>
                <a:gd name="T19" fmla="*/ 29 h 274"/>
                <a:gd name="T20" fmla="*/ 187 w 230"/>
                <a:gd name="T21" fmla="*/ 0 h 2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30" h="274">
                  <a:moveTo>
                    <a:pt x="187" y="0"/>
                  </a:moveTo>
                  <a:lnTo>
                    <a:pt x="216" y="29"/>
                  </a:lnTo>
                  <a:lnTo>
                    <a:pt x="230" y="51"/>
                  </a:lnTo>
                  <a:lnTo>
                    <a:pt x="202" y="72"/>
                  </a:lnTo>
                  <a:lnTo>
                    <a:pt x="180" y="209"/>
                  </a:lnTo>
                  <a:lnTo>
                    <a:pt x="36" y="274"/>
                  </a:lnTo>
                  <a:lnTo>
                    <a:pt x="0" y="173"/>
                  </a:lnTo>
                  <a:lnTo>
                    <a:pt x="58" y="166"/>
                  </a:lnTo>
                  <a:lnTo>
                    <a:pt x="65" y="101"/>
                  </a:lnTo>
                  <a:lnTo>
                    <a:pt x="108" y="29"/>
                  </a:lnTo>
                  <a:lnTo>
                    <a:pt x="187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0" name="Freeform 23">
              <a:hlinkClick r:id="rId35" action="ppaction://hlinkfile"/>
              <a:hlinkHover r:id="rId36" action="ppaction://hlinkfile"/>
            </p:cNvPr>
            <p:cNvSpPr>
              <a:spLocks/>
            </p:cNvSpPr>
            <p:nvPr/>
          </p:nvSpPr>
          <p:spPr bwMode="auto">
            <a:xfrm>
              <a:off x="648" y="2470"/>
              <a:ext cx="187" cy="266"/>
            </a:xfrm>
            <a:custGeom>
              <a:avLst/>
              <a:gdLst>
                <a:gd name="T0" fmla="*/ 94 w 187"/>
                <a:gd name="T1" fmla="*/ 0 h 266"/>
                <a:gd name="T2" fmla="*/ 144 w 187"/>
                <a:gd name="T3" fmla="*/ 50 h 266"/>
                <a:gd name="T4" fmla="*/ 187 w 187"/>
                <a:gd name="T5" fmla="*/ 93 h 266"/>
                <a:gd name="T6" fmla="*/ 108 w 187"/>
                <a:gd name="T7" fmla="*/ 122 h 266"/>
                <a:gd name="T8" fmla="*/ 65 w 187"/>
                <a:gd name="T9" fmla="*/ 194 h 266"/>
                <a:gd name="T10" fmla="*/ 58 w 187"/>
                <a:gd name="T11" fmla="*/ 259 h 266"/>
                <a:gd name="T12" fmla="*/ 0 w 187"/>
                <a:gd name="T13" fmla="*/ 266 h 266"/>
                <a:gd name="T14" fmla="*/ 36 w 187"/>
                <a:gd name="T15" fmla="*/ 194 h 266"/>
                <a:gd name="T16" fmla="*/ 36 w 187"/>
                <a:gd name="T17" fmla="*/ 100 h 266"/>
                <a:gd name="T18" fmla="*/ 94 w 187"/>
                <a:gd name="T19" fmla="*/ 0 h 2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7" h="266">
                  <a:moveTo>
                    <a:pt x="94" y="0"/>
                  </a:moveTo>
                  <a:lnTo>
                    <a:pt x="144" y="50"/>
                  </a:lnTo>
                  <a:lnTo>
                    <a:pt x="187" y="93"/>
                  </a:lnTo>
                  <a:lnTo>
                    <a:pt x="108" y="122"/>
                  </a:lnTo>
                  <a:lnTo>
                    <a:pt x="65" y="194"/>
                  </a:lnTo>
                  <a:lnTo>
                    <a:pt x="58" y="259"/>
                  </a:lnTo>
                  <a:lnTo>
                    <a:pt x="0" y="266"/>
                  </a:lnTo>
                  <a:lnTo>
                    <a:pt x="36" y="194"/>
                  </a:lnTo>
                  <a:lnTo>
                    <a:pt x="36" y="100"/>
                  </a:lnTo>
                  <a:lnTo>
                    <a:pt x="94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1" name="Freeform 24">
              <a:hlinkClick r:id="rId37" action="ppaction://hlinkfile"/>
              <a:hlinkHover r:id="rId38" action="ppaction://hlinkfile"/>
            </p:cNvPr>
            <p:cNvSpPr>
              <a:spLocks/>
            </p:cNvSpPr>
            <p:nvPr/>
          </p:nvSpPr>
          <p:spPr bwMode="auto">
            <a:xfrm>
              <a:off x="554" y="2254"/>
              <a:ext cx="303" cy="316"/>
            </a:xfrm>
            <a:custGeom>
              <a:avLst/>
              <a:gdLst>
                <a:gd name="T0" fmla="*/ 137 w 303"/>
                <a:gd name="T1" fmla="*/ 0 h 316"/>
                <a:gd name="T2" fmla="*/ 166 w 303"/>
                <a:gd name="T3" fmla="*/ 57 h 316"/>
                <a:gd name="T4" fmla="*/ 195 w 303"/>
                <a:gd name="T5" fmla="*/ 122 h 316"/>
                <a:gd name="T6" fmla="*/ 260 w 303"/>
                <a:gd name="T7" fmla="*/ 64 h 316"/>
                <a:gd name="T8" fmla="*/ 303 w 303"/>
                <a:gd name="T9" fmla="*/ 194 h 316"/>
                <a:gd name="T10" fmla="*/ 296 w 303"/>
                <a:gd name="T11" fmla="*/ 244 h 316"/>
                <a:gd name="T12" fmla="*/ 188 w 303"/>
                <a:gd name="T13" fmla="*/ 216 h 316"/>
                <a:gd name="T14" fmla="*/ 130 w 303"/>
                <a:gd name="T15" fmla="*/ 316 h 316"/>
                <a:gd name="T16" fmla="*/ 72 w 303"/>
                <a:gd name="T17" fmla="*/ 280 h 316"/>
                <a:gd name="T18" fmla="*/ 0 w 303"/>
                <a:gd name="T19" fmla="*/ 158 h 316"/>
                <a:gd name="T20" fmla="*/ 51 w 303"/>
                <a:gd name="T21" fmla="*/ 64 h 316"/>
                <a:gd name="T22" fmla="*/ 108 w 303"/>
                <a:gd name="T23" fmla="*/ 79 h 316"/>
                <a:gd name="T24" fmla="*/ 137 w 303"/>
                <a:gd name="T25" fmla="*/ 0 h 3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3" h="316">
                  <a:moveTo>
                    <a:pt x="137" y="0"/>
                  </a:moveTo>
                  <a:lnTo>
                    <a:pt x="166" y="57"/>
                  </a:lnTo>
                  <a:lnTo>
                    <a:pt x="195" y="122"/>
                  </a:lnTo>
                  <a:lnTo>
                    <a:pt x="260" y="64"/>
                  </a:lnTo>
                  <a:lnTo>
                    <a:pt x="303" y="194"/>
                  </a:lnTo>
                  <a:lnTo>
                    <a:pt x="296" y="244"/>
                  </a:lnTo>
                  <a:lnTo>
                    <a:pt x="188" y="216"/>
                  </a:lnTo>
                  <a:lnTo>
                    <a:pt x="130" y="316"/>
                  </a:lnTo>
                  <a:lnTo>
                    <a:pt x="72" y="280"/>
                  </a:lnTo>
                  <a:lnTo>
                    <a:pt x="0" y="158"/>
                  </a:lnTo>
                  <a:lnTo>
                    <a:pt x="51" y="64"/>
                  </a:lnTo>
                  <a:lnTo>
                    <a:pt x="108" y="79"/>
                  </a:lnTo>
                  <a:lnTo>
                    <a:pt x="137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2" name="Freeform 25">
              <a:hlinkClick r:id="rId39" action="ppaction://hlinkfile"/>
              <a:hlinkHover r:id="rId40" action="ppaction://hlinkfile"/>
            </p:cNvPr>
            <p:cNvSpPr>
              <a:spLocks/>
            </p:cNvSpPr>
            <p:nvPr/>
          </p:nvSpPr>
          <p:spPr bwMode="auto">
            <a:xfrm>
              <a:off x="367" y="2362"/>
              <a:ext cx="317" cy="417"/>
            </a:xfrm>
            <a:custGeom>
              <a:avLst/>
              <a:gdLst>
                <a:gd name="T0" fmla="*/ 151 w 317"/>
                <a:gd name="T1" fmla="*/ 28 h 417"/>
                <a:gd name="T2" fmla="*/ 187 w 317"/>
                <a:gd name="T3" fmla="*/ 50 h 417"/>
                <a:gd name="T4" fmla="*/ 259 w 317"/>
                <a:gd name="T5" fmla="*/ 172 h 417"/>
                <a:gd name="T6" fmla="*/ 317 w 317"/>
                <a:gd name="T7" fmla="*/ 208 h 417"/>
                <a:gd name="T8" fmla="*/ 317 w 317"/>
                <a:gd name="T9" fmla="*/ 302 h 417"/>
                <a:gd name="T10" fmla="*/ 281 w 317"/>
                <a:gd name="T11" fmla="*/ 374 h 417"/>
                <a:gd name="T12" fmla="*/ 137 w 317"/>
                <a:gd name="T13" fmla="*/ 338 h 417"/>
                <a:gd name="T14" fmla="*/ 115 w 317"/>
                <a:gd name="T15" fmla="*/ 417 h 417"/>
                <a:gd name="T16" fmla="*/ 58 w 317"/>
                <a:gd name="T17" fmla="*/ 403 h 417"/>
                <a:gd name="T18" fmla="*/ 87 w 317"/>
                <a:gd name="T19" fmla="*/ 273 h 417"/>
                <a:gd name="T20" fmla="*/ 0 w 317"/>
                <a:gd name="T21" fmla="*/ 172 h 417"/>
                <a:gd name="T22" fmla="*/ 0 w 317"/>
                <a:gd name="T23" fmla="*/ 0 h 417"/>
                <a:gd name="T24" fmla="*/ 151 w 317"/>
                <a:gd name="T25" fmla="*/ 28 h 4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17" h="417">
                  <a:moveTo>
                    <a:pt x="151" y="28"/>
                  </a:moveTo>
                  <a:lnTo>
                    <a:pt x="187" y="50"/>
                  </a:lnTo>
                  <a:lnTo>
                    <a:pt x="259" y="172"/>
                  </a:lnTo>
                  <a:lnTo>
                    <a:pt x="317" y="208"/>
                  </a:lnTo>
                  <a:lnTo>
                    <a:pt x="317" y="302"/>
                  </a:lnTo>
                  <a:lnTo>
                    <a:pt x="281" y="374"/>
                  </a:lnTo>
                  <a:lnTo>
                    <a:pt x="137" y="338"/>
                  </a:lnTo>
                  <a:lnTo>
                    <a:pt x="115" y="417"/>
                  </a:lnTo>
                  <a:lnTo>
                    <a:pt x="58" y="403"/>
                  </a:lnTo>
                  <a:lnTo>
                    <a:pt x="87" y="273"/>
                  </a:lnTo>
                  <a:lnTo>
                    <a:pt x="0" y="172"/>
                  </a:lnTo>
                  <a:lnTo>
                    <a:pt x="0" y="0"/>
                  </a:lnTo>
                  <a:lnTo>
                    <a:pt x="151" y="28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3" name="Freeform 26">
              <a:hlinkClick r:id="rId41" action="ppaction://hlinkfile"/>
              <a:hlinkHover r:id="rId42" action="ppaction://hlinkfile"/>
            </p:cNvPr>
            <p:cNvSpPr>
              <a:spLocks/>
            </p:cNvSpPr>
            <p:nvPr/>
          </p:nvSpPr>
          <p:spPr bwMode="auto">
            <a:xfrm>
              <a:off x="216" y="2534"/>
              <a:ext cx="266" cy="310"/>
            </a:xfrm>
            <a:custGeom>
              <a:avLst/>
              <a:gdLst>
                <a:gd name="T0" fmla="*/ 151 w 266"/>
                <a:gd name="T1" fmla="*/ 0 h 310"/>
                <a:gd name="T2" fmla="*/ 238 w 266"/>
                <a:gd name="T3" fmla="*/ 101 h 310"/>
                <a:gd name="T4" fmla="*/ 209 w 266"/>
                <a:gd name="T5" fmla="*/ 231 h 310"/>
                <a:gd name="T6" fmla="*/ 266 w 266"/>
                <a:gd name="T7" fmla="*/ 245 h 310"/>
                <a:gd name="T8" fmla="*/ 223 w 266"/>
                <a:gd name="T9" fmla="*/ 310 h 310"/>
                <a:gd name="T10" fmla="*/ 130 w 266"/>
                <a:gd name="T11" fmla="*/ 252 h 310"/>
                <a:gd name="T12" fmla="*/ 7 w 266"/>
                <a:gd name="T13" fmla="*/ 260 h 310"/>
                <a:gd name="T14" fmla="*/ 0 w 266"/>
                <a:gd name="T15" fmla="*/ 87 h 310"/>
                <a:gd name="T16" fmla="*/ 36 w 266"/>
                <a:gd name="T17" fmla="*/ 44 h 310"/>
                <a:gd name="T18" fmla="*/ 115 w 266"/>
                <a:gd name="T19" fmla="*/ 58 h 310"/>
                <a:gd name="T20" fmla="*/ 151 w 266"/>
                <a:gd name="T21" fmla="*/ 0 h 3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66" h="310">
                  <a:moveTo>
                    <a:pt x="151" y="0"/>
                  </a:moveTo>
                  <a:lnTo>
                    <a:pt x="238" y="101"/>
                  </a:lnTo>
                  <a:lnTo>
                    <a:pt x="209" y="231"/>
                  </a:lnTo>
                  <a:lnTo>
                    <a:pt x="266" y="245"/>
                  </a:lnTo>
                  <a:lnTo>
                    <a:pt x="223" y="310"/>
                  </a:lnTo>
                  <a:lnTo>
                    <a:pt x="130" y="252"/>
                  </a:lnTo>
                  <a:lnTo>
                    <a:pt x="7" y="260"/>
                  </a:lnTo>
                  <a:lnTo>
                    <a:pt x="0" y="87"/>
                  </a:lnTo>
                  <a:lnTo>
                    <a:pt x="36" y="44"/>
                  </a:lnTo>
                  <a:lnTo>
                    <a:pt x="115" y="58"/>
                  </a:lnTo>
                  <a:lnTo>
                    <a:pt x="151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4" name="Freeform 27">
              <a:hlinkClick r:id="rId43" action="ppaction://hlinkfile"/>
              <a:hlinkHover r:id="rId44" action="ppaction://hlinkfile"/>
            </p:cNvPr>
            <p:cNvSpPr>
              <a:spLocks/>
            </p:cNvSpPr>
            <p:nvPr/>
          </p:nvSpPr>
          <p:spPr bwMode="auto">
            <a:xfrm>
              <a:off x="36" y="2390"/>
              <a:ext cx="238" cy="418"/>
            </a:xfrm>
            <a:custGeom>
              <a:avLst/>
              <a:gdLst>
                <a:gd name="T0" fmla="*/ 14 w 238"/>
                <a:gd name="T1" fmla="*/ 0 h 418"/>
                <a:gd name="T2" fmla="*/ 72 w 238"/>
                <a:gd name="T3" fmla="*/ 22 h 418"/>
                <a:gd name="T4" fmla="*/ 144 w 238"/>
                <a:gd name="T5" fmla="*/ 116 h 418"/>
                <a:gd name="T6" fmla="*/ 238 w 238"/>
                <a:gd name="T7" fmla="*/ 144 h 418"/>
                <a:gd name="T8" fmla="*/ 216 w 238"/>
                <a:gd name="T9" fmla="*/ 188 h 418"/>
                <a:gd name="T10" fmla="*/ 180 w 238"/>
                <a:gd name="T11" fmla="*/ 231 h 418"/>
                <a:gd name="T12" fmla="*/ 187 w 238"/>
                <a:gd name="T13" fmla="*/ 404 h 418"/>
                <a:gd name="T14" fmla="*/ 50 w 238"/>
                <a:gd name="T15" fmla="*/ 418 h 418"/>
                <a:gd name="T16" fmla="*/ 0 w 238"/>
                <a:gd name="T17" fmla="*/ 29 h 418"/>
                <a:gd name="T18" fmla="*/ 14 w 238"/>
                <a:gd name="T19" fmla="*/ 0 h 4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8" h="418">
                  <a:moveTo>
                    <a:pt x="14" y="0"/>
                  </a:moveTo>
                  <a:lnTo>
                    <a:pt x="72" y="22"/>
                  </a:lnTo>
                  <a:lnTo>
                    <a:pt x="144" y="116"/>
                  </a:lnTo>
                  <a:lnTo>
                    <a:pt x="238" y="144"/>
                  </a:lnTo>
                  <a:lnTo>
                    <a:pt x="216" y="188"/>
                  </a:lnTo>
                  <a:lnTo>
                    <a:pt x="180" y="231"/>
                  </a:lnTo>
                  <a:lnTo>
                    <a:pt x="187" y="404"/>
                  </a:lnTo>
                  <a:lnTo>
                    <a:pt x="50" y="418"/>
                  </a:lnTo>
                  <a:lnTo>
                    <a:pt x="0" y="29"/>
                  </a:lnTo>
                  <a:lnTo>
                    <a:pt x="14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5" name="Freeform 28">
              <a:hlinkClick r:id="rId45" action="ppaction://hlinkfile"/>
              <a:hlinkHover r:id="rId46" action="ppaction://hlinkfile"/>
            </p:cNvPr>
            <p:cNvSpPr>
              <a:spLocks/>
            </p:cNvSpPr>
            <p:nvPr/>
          </p:nvSpPr>
          <p:spPr bwMode="auto">
            <a:xfrm>
              <a:off x="108" y="2340"/>
              <a:ext cx="259" cy="252"/>
            </a:xfrm>
            <a:custGeom>
              <a:avLst/>
              <a:gdLst>
                <a:gd name="T0" fmla="*/ 122 w 259"/>
                <a:gd name="T1" fmla="*/ 0 h 252"/>
                <a:gd name="T2" fmla="*/ 259 w 259"/>
                <a:gd name="T3" fmla="*/ 22 h 252"/>
                <a:gd name="T4" fmla="*/ 259 w 259"/>
                <a:gd name="T5" fmla="*/ 194 h 252"/>
                <a:gd name="T6" fmla="*/ 223 w 259"/>
                <a:gd name="T7" fmla="*/ 252 h 252"/>
                <a:gd name="T8" fmla="*/ 144 w 259"/>
                <a:gd name="T9" fmla="*/ 238 h 252"/>
                <a:gd name="T10" fmla="*/ 166 w 259"/>
                <a:gd name="T11" fmla="*/ 194 h 252"/>
                <a:gd name="T12" fmla="*/ 72 w 259"/>
                <a:gd name="T13" fmla="*/ 166 h 252"/>
                <a:gd name="T14" fmla="*/ 0 w 259"/>
                <a:gd name="T15" fmla="*/ 72 h 252"/>
                <a:gd name="T16" fmla="*/ 122 w 259"/>
                <a:gd name="T17" fmla="*/ 0 h 2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9" h="252">
                  <a:moveTo>
                    <a:pt x="122" y="0"/>
                  </a:moveTo>
                  <a:lnTo>
                    <a:pt x="259" y="22"/>
                  </a:lnTo>
                  <a:lnTo>
                    <a:pt x="259" y="194"/>
                  </a:lnTo>
                  <a:lnTo>
                    <a:pt x="223" y="252"/>
                  </a:lnTo>
                  <a:lnTo>
                    <a:pt x="144" y="238"/>
                  </a:lnTo>
                  <a:lnTo>
                    <a:pt x="166" y="194"/>
                  </a:lnTo>
                  <a:lnTo>
                    <a:pt x="72" y="166"/>
                  </a:lnTo>
                  <a:lnTo>
                    <a:pt x="0" y="72"/>
                  </a:lnTo>
                  <a:lnTo>
                    <a:pt x="122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6" name="Freeform 29">
              <a:hlinkClick r:id="rId47" action="ppaction://hlinkfile"/>
              <a:hlinkHover r:id="rId48" action="ppaction://hlinkfile"/>
            </p:cNvPr>
            <p:cNvSpPr>
              <a:spLocks/>
            </p:cNvSpPr>
            <p:nvPr/>
          </p:nvSpPr>
          <p:spPr bwMode="auto">
            <a:xfrm>
              <a:off x="230" y="2038"/>
              <a:ext cx="461" cy="374"/>
            </a:xfrm>
            <a:custGeom>
              <a:avLst/>
              <a:gdLst>
                <a:gd name="T0" fmla="*/ 58 w 461"/>
                <a:gd name="T1" fmla="*/ 0 h 374"/>
                <a:gd name="T2" fmla="*/ 188 w 461"/>
                <a:gd name="T3" fmla="*/ 36 h 374"/>
                <a:gd name="T4" fmla="*/ 281 w 461"/>
                <a:gd name="T5" fmla="*/ 158 h 374"/>
                <a:gd name="T6" fmla="*/ 317 w 461"/>
                <a:gd name="T7" fmla="*/ 122 h 374"/>
                <a:gd name="T8" fmla="*/ 461 w 461"/>
                <a:gd name="T9" fmla="*/ 216 h 374"/>
                <a:gd name="T10" fmla="*/ 432 w 461"/>
                <a:gd name="T11" fmla="*/ 295 h 374"/>
                <a:gd name="T12" fmla="*/ 375 w 461"/>
                <a:gd name="T13" fmla="*/ 280 h 374"/>
                <a:gd name="T14" fmla="*/ 324 w 461"/>
                <a:gd name="T15" fmla="*/ 374 h 374"/>
                <a:gd name="T16" fmla="*/ 288 w 461"/>
                <a:gd name="T17" fmla="*/ 352 h 374"/>
                <a:gd name="T18" fmla="*/ 137 w 461"/>
                <a:gd name="T19" fmla="*/ 324 h 374"/>
                <a:gd name="T20" fmla="*/ 0 w 461"/>
                <a:gd name="T21" fmla="*/ 302 h 374"/>
                <a:gd name="T22" fmla="*/ 0 w 461"/>
                <a:gd name="T23" fmla="*/ 136 h 374"/>
                <a:gd name="T24" fmla="*/ 58 w 461"/>
                <a:gd name="T25" fmla="*/ 0 h 3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61" h="374">
                  <a:moveTo>
                    <a:pt x="58" y="0"/>
                  </a:moveTo>
                  <a:lnTo>
                    <a:pt x="188" y="36"/>
                  </a:lnTo>
                  <a:lnTo>
                    <a:pt x="281" y="158"/>
                  </a:lnTo>
                  <a:lnTo>
                    <a:pt x="317" y="122"/>
                  </a:lnTo>
                  <a:lnTo>
                    <a:pt x="461" y="216"/>
                  </a:lnTo>
                  <a:lnTo>
                    <a:pt x="432" y="295"/>
                  </a:lnTo>
                  <a:lnTo>
                    <a:pt x="375" y="280"/>
                  </a:lnTo>
                  <a:lnTo>
                    <a:pt x="324" y="374"/>
                  </a:lnTo>
                  <a:lnTo>
                    <a:pt x="288" y="352"/>
                  </a:lnTo>
                  <a:lnTo>
                    <a:pt x="137" y="324"/>
                  </a:lnTo>
                  <a:lnTo>
                    <a:pt x="0" y="302"/>
                  </a:lnTo>
                  <a:lnTo>
                    <a:pt x="0" y="136"/>
                  </a:lnTo>
                  <a:lnTo>
                    <a:pt x="58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7" name="Freeform 30">
              <a:hlinkClick r:id="rId49" action="ppaction://hlinkfile"/>
              <a:hlinkHover r:id="rId50" action="ppaction://hlinkfile"/>
            </p:cNvPr>
            <p:cNvSpPr>
              <a:spLocks/>
            </p:cNvSpPr>
            <p:nvPr/>
          </p:nvSpPr>
          <p:spPr bwMode="auto">
            <a:xfrm>
              <a:off x="1728" y="2002"/>
              <a:ext cx="274" cy="244"/>
            </a:xfrm>
            <a:custGeom>
              <a:avLst/>
              <a:gdLst>
                <a:gd name="T0" fmla="*/ 173 w 274"/>
                <a:gd name="T1" fmla="*/ 0 h 244"/>
                <a:gd name="T2" fmla="*/ 266 w 274"/>
                <a:gd name="T3" fmla="*/ 86 h 244"/>
                <a:gd name="T4" fmla="*/ 274 w 274"/>
                <a:gd name="T5" fmla="*/ 244 h 244"/>
                <a:gd name="T6" fmla="*/ 180 w 274"/>
                <a:gd name="T7" fmla="*/ 216 h 244"/>
                <a:gd name="T8" fmla="*/ 58 w 274"/>
                <a:gd name="T9" fmla="*/ 223 h 244"/>
                <a:gd name="T10" fmla="*/ 0 w 274"/>
                <a:gd name="T11" fmla="*/ 36 h 244"/>
                <a:gd name="T12" fmla="*/ 173 w 274"/>
                <a:gd name="T13" fmla="*/ 0 h 2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4" h="244">
                  <a:moveTo>
                    <a:pt x="173" y="0"/>
                  </a:moveTo>
                  <a:lnTo>
                    <a:pt x="266" y="86"/>
                  </a:lnTo>
                  <a:lnTo>
                    <a:pt x="274" y="244"/>
                  </a:lnTo>
                  <a:lnTo>
                    <a:pt x="180" y="216"/>
                  </a:lnTo>
                  <a:lnTo>
                    <a:pt x="58" y="223"/>
                  </a:lnTo>
                  <a:lnTo>
                    <a:pt x="0" y="36"/>
                  </a:lnTo>
                  <a:lnTo>
                    <a:pt x="173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8" name="Freeform 31">
              <a:hlinkClick r:id="rId51" action="ppaction://hlinkfile"/>
              <a:hlinkHover r:id="rId52" action="ppaction://hlinkfile"/>
            </p:cNvPr>
            <p:cNvSpPr>
              <a:spLocks/>
            </p:cNvSpPr>
            <p:nvPr/>
          </p:nvSpPr>
          <p:spPr bwMode="auto">
            <a:xfrm>
              <a:off x="1512" y="2038"/>
              <a:ext cx="274" cy="252"/>
            </a:xfrm>
            <a:custGeom>
              <a:avLst/>
              <a:gdLst>
                <a:gd name="T0" fmla="*/ 158 w 274"/>
                <a:gd name="T1" fmla="*/ 0 h 252"/>
                <a:gd name="T2" fmla="*/ 216 w 274"/>
                <a:gd name="T3" fmla="*/ 0 h 252"/>
                <a:gd name="T4" fmla="*/ 274 w 274"/>
                <a:gd name="T5" fmla="*/ 187 h 252"/>
                <a:gd name="T6" fmla="*/ 259 w 274"/>
                <a:gd name="T7" fmla="*/ 208 h 252"/>
                <a:gd name="T8" fmla="*/ 0 w 274"/>
                <a:gd name="T9" fmla="*/ 252 h 252"/>
                <a:gd name="T10" fmla="*/ 158 w 274"/>
                <a:gd name="T11" fmla="*/ 0 h 2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4" h="252">
                  <a:moveTo>
                    <a:pt x="158" y="0"/>
                  </a:moveTo>
                  <a:lnTo>
                    <a:pt x="216" y="0"/>
                  </a:lnTo>
                  <a:lnTo>
                    <a:pt x="274" y="187"/>
                  </a:lnTo>
                  <a:lnTo>
                    <a:pt x="259" y="208"/>
                  </a:lnTo>
                  <a:lnTo>
                    <a:pt x="0" y="252"/>
                  </a:lnTo>
                  <a:lnTo>
                    <a:pt x="158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49" name="Freeform 32">
              <a:hlinkClick r:id="rId53" action="ppaction://hlinkfile"/>
              <a:hlinkHover r:id="rId54" action="ppaction://hlinkfile"/>
            </p:cNvPr>
            <p:cNvSpPr>
              <a:spLocks/>
            </p:cNvSpPr>
            <p:nvPr/>
          </p:nvSpPr>
          <p:spPr bwMode="auto">
            <a:xfrm>
              <a:off x="1296" y="1908"/>
              <a:ext cx="374" cy="439"/>
            </a:xfrm>
            <a:custGeom>
              <a:avLst/>
              <a:gdLst>
                <a:gd name="T0" fmla="*/ 130 w 374"/>
                <a:gd name="T1" fmla="*/ 0 h 439"/>
                <a:gd name="T2" fmla="*/ 374 w 374"/>
                <a:gd name="T3" fmla="*/ 130 h 439"/>
                <a:gd name="T4" fmla="*/ 216 w 374"/>
                <a:gd name="T5" fmla="*/ 382 h 439"/>
                <a:gd name="T6" fmla="*/ 187 w 374"/>
                <a:gd name="T7" fmla="*/ 410 h 439"/>
                <a:gd name="T8" fmla="*/ 86 w 374"/>
                <a:gd name="T9" fmla="*/ 439 h 439"/>
                <a:gd name="T10" fmla="*/ 36 w 374"/>
                <a:gd name="T11" fmla="*/ 410 h 439"/>
                <a:gd name="T12" fmla="*/ 0 w 374"/>
                <a:gd name="T13" fmla="*/ 194 h 439"/>
                <a:gd name="T14" fmla="*/ 108 w 374"/>
                <a:gd name="T15" fmla="*/ 144 h 439"/>
                <a:gd name="T16" fmla="*/ 130 w 374"/>
                <a:gd name="T17" fmla="*/ 0 h 4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74" h="439">
                  <a:moveTo>
                    <a:pt x="130" y="0"/>
                  </a:moveTo>
                  <a:lnTo>
                    <a:pt x="374" y="130"/>
                  </a:lnTo>
                  <a:lnTo>
                    <a:pt x="216" y="382"/>
                  </a:lnTo>
                  <a:lnTo>
                    <a:pt x="187" y="410"/>
                  </a:lnTo>
                  <a:lnTo>
                    <a:pt x="86" y="439"/>
                  </a:lnTo>
                  <a:lnTo>
                    <a:pt x="36" y="410"/>
                  </a:lnTo>
                  <a:lnTo>
                    <a:pt x="0" y="194"/>
                  </a:lnTo>
                  <a:lnTo>
                    <a:pt x="108" y="144"/>
                  </a:lnTo>
                  <a:lnTo>
                    <a:pt x="13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0" name="Freeform 33">
              <a:hlinkClick r:id="rId55" action="ppaction://hlinkfile"/>
              <a:hlinkHover r:id="rId56" action="ppaction://hlinkfile"/>
            </p:cNvPr>
            <p:cNvSpPr>
              <a:spLocks/>
            </p:cNvSpPr>
            <p:nvPr/>
          </p:nvSpPr>
          <p:spPr bwMode="auto">
            <a:xfrm>
              <a:off x="1138" y="2102"/>
              <a:ext cx="194" cy="216"/>
            </a:xfrm>
            <a:custGeom>
              <a:avLst/>
              <a:gdLst>
                <a:gd name="T0" fmla="*/ 158 w 194"/>
                <a:gd name="T1" fmla="*/ 0 h 216"/>
                <a:gd name="T2" fmla="*/ 194 w 194"/>
                <a:gd name="T3" fmla="*/ 216 h 216"/>
                <a:gd name="T4" fmla="*/ 36 w 194"/>
                <a:gd name="T5" fmla="*/ 202 h 216"/>
                <a:gd name="T6" fmla="*/ 0 w 194"/>
                <a:gd name="T7" fmla="*/ 144 h 216"/>
                <a:gd name="T8" fmla="*/ 21 w 194"/>
                <a:gd name="T9" fmla="*/ 65 h 216"/>
                <a:gd name="T10" fmla="*/ 158 w 194"/>
                <a:gd name="T11" fmla="*/ 0 h 2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4" h="216">
                  <a:moveTo>
                    <a:pt x="158" y="0"/>
                  </a:moveTo>
                  <a:lnTo>
                    <a:pt x="194" y="216"/>
                  </a:lnTo>
                  <a:lnTo>
                    <a:pt x="36" y="202"/>
                  </a:lnTo>
                  <a:lnTo>
                    <a:pt x="0" y="144"/>
                  </a:lnTo>
                  <a:lnTo>
                    <a:pt x="21" y="65"/>
                  </a:lnTo>
                  <a:lnTo>
                    <a:pt x="158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1" name="Freeform 34">
              <a:hlinkClick r:id="rId57" action="ppaction://hlinkfile"/>
              <a:hlinkHover r:id="rId58" action="ppaction://hlinkfile"/>
            </p:cNvPr>
            <p:cNvSpPr>
              <a:spLocks/>
            </p:cNvSpPr>
            <p:nvPr/>
          </p:nvSpPr>
          <p:spPr bwMode="auto">
            <a:xfrm>
              <a:off x="943" y="2088"/>
              <a:ext cx="231" cy="230"/>
            </a:xfrm>
            <a:custGeom>
              <a:avLst/>
              <a:gdLst>
                <a:gd name="T0" fmla="*/ 123 w 231"/>
                <a:gd name="T1" fmla="*/ 14 h 230"/>
                <a:gd name="T2" fmla="*/ 187 w 231"/>
                <a:gd name="T3" fmla="*/ 0 h 230"/>
                <a:gd name="T4" fmla="*/ 216 w 231"/>
                <a:gd name="T5" fmla="*/ 79 h 230"/>
                <a:gd name="T6" fmla="*/ 195 w 231"/>
                <a:gd name="T7" fmla="*/ 158 h 230"/>
                <a:gd name="T8" fmla="*/ 231 w 231"/>
                <a:gd name="T9" fmla="*/ 216 h 230"/>
                <a:gd name="T10" fmla="*/ 137 w 231"/>
                <a:gd name="T11" fmla="*/ 230 h 230"/>
                <a:gd name="T12" fmla="*/ 36 w 231"/>
                <a:gd name="T13" fmla="*/ 216 h 230"/>
                <a:gd name="T14" fmla="*/ 43 w 231"/>
                <a:gd name="T15" fmla="*/ 180 h 230"/>
                <a:gd name="T16" fmla="*/ 0 w 231"/>
                <a:gd name="T17" fmla="*/ 180 h 230"/>
                <a:gd name="T18" fmla="*/ 36 w 231"/>
                <a:gd name="T19" fmla="*/ 137 h 230"/>
                <a:gd name="T20" fmla="*/ 15 w 231"/>
                <a:gd name="T21" fmla="*/ 86 h 230"/>
                <a:gd name="T22" fmla="*/ 101 w 231"/>
                <a:gd name="T23" fmla="*/ 72 h 230"/>
                <a:gd name="T24" fmla="*/ 123 w 231"/>
                <a:gd name="T25" fmla="*/ 14 h 2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31" h="230">
                  <a:moveTo>
                    <a:pt x="123" y="14"/>
                  </a:moveTo>
                  <a:lnTo>
                    <a:pt x="187" y="0"/>
                  </a:lnTo>
                  <a:lnTo>
                    <a:pt x="216" y="79"/>
                  </a:lnTo>
                  <a:lnTo>
                    <a:pt x="195" y="158"/>
                  </a:lnTo>
                  <a:lnTo>
                    <a:pt x="231" y="216"/>
                  </a:lnTo>
                  <a:lnTo>
                    <a:pt x="137" y="230"/>
                  </a:lnTo>
                  <a:lnTo>
                    <a:pt x="36" y="216"/>
                  </a:lnTo>
                  <a:lnTo>
                    <a:pt x="43" y="180"/>
                  </a:lnTo>
                  <a:lnTo>
                    <a:pt x="0" y="180"/>
                  </a:lnTo>
                  <a:lnTo>
                    <a:pt x="36" y="137"/>
                  </a:lnTo>
                  <a:lnTo>
                    <a:pt x="15" y="86"/>
                  </a:lnTo>
                  <a:lnTo>
                    <a:pt x="101" y="72"/>
                  </a:lnTo>
                  <a:lnTo>
                    <a:pt x="123" y="14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2" name="Freeform 35">
              <a:hlinkClick r:id="rId59" action="ppaction://hlinkfile"/>
              <a:hlinkHover r:id="rId60" action="ppaction://hlinkfile"/>
            </p:cNvPr>
            <p:cNvSpPr>
              <a:spLocks/>
            </p:cNvSpPr>
            <p:nvPr/>
          </p:nvSpPr>
          <p:spPr bwMode="auto">
            <a:xfrm>
              <a:off x="763" y="2059"/>
              <a:ext cx="216" cy="331"/>
            </a:xfrm>
            <a:custGeom>
              <a:avLst/>
              <a:gdLst>
                <a:gd name="T0" fmla="*/ 43 w 216"/>
                <a:gd name="T1" fmla="*/ 0 h 331"/>
                <a:gd name="T2" fmla="*/ 195 w 216"/>
                <a:gd name="T3" fmla="*/ 115 h 331"/>
                <a:gd name="T4" fmla="*/ 216 w 216"/>
                <a:gd name="T5" fmla="*/ 166 h 331"/>
                <a:gd name="T6" fmla="*/ 180 w 216"/>
                <a:gd name="T7" fmla="*/ 209 h 331"/>
                <a:gd name="T8" fmla="*/ 94 w 216"/>
                <a:gd name="T9" fmla="*/ 231 h 331"/>
                <a:gd name="T10" fmla="*/ 51 w 216"/>
                <a:gd name="T11" fmla="*/ 331 h 331"/>
                <a:gd name="T12" fmla="*/ 29 w 216"/>
                <a:gd name="T13" fmla="*/ 288 h 331"/>
                <a:gd name="T14" fmla="*/ 0 w 216"/>
                <a:gd name="T15" fmla="*/ 209 h 331"/>
                <a:gd name="T16" fmla="*/ 43 w 216"/>
                <a:gd name="T17" fmla="*/ 166 h 331"/>
                <a:gd name="T18" fmla="*/ 7 w 216"/>
                <a:gd name="T19" fmla="*/ 43 h 331"/>
                <a:gd name="T20" fmla="*/ 43 w 216"/>
                <a:gd name="T21" fmla="*/ 0 h 3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" h="331">
                  <a:moveTo>
                    <a:pt x="43" y="0"/>
                  </a:moveTo>
                  <a:lnTo>
                    <a:pt x="195" y="115"/>
                  </a:lnTo>
                  <a:lnTo>
                    <a:pt x="216" y="166"/>
                  </a:lnTo>
                  <a:lnTo>
                    <a:pt x="180" y="209"/>
                  </a:lnTo>
                  <a:lnTo>
                    <a:pt x="94" y="231"/>
                  </a:lnTo>
                  <a:lnTo>
                    <a:pt x="51" y="331"/>
                  </a:lnTo>
                  <a:lnTo>
                    <a:pt x="29" y="288"/>
                  </a:lnTo>
                  <a:lnTo>
                    <a:pt x="0" y="209"/>
                  </a:lnTo>
                  <a:lnTo>
                    <a:pt x="43" y="166"/>
                  </a:lnTo>
                  <a:lnTo>
                    <a:pt x="7" y="43"/>
                  </a:lnTo>
                  <a:lnTo>
                    <a:pt x="43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3" name="Freeform 36">
              <a:hlinkClick r:id="rId61" action="ppaction://hlinkfile"/>
              <a:hlinkHover r:id="rId62" action="ppaction://hlinkfile"/>
            </p:cNvPr>
            <p:cNvSpPr>
              <a:spLocks/>
            </p:cNvSpPr>
            <p:nvPr/>
          </p:nvSpPr>
          <p:spPr bwMode="auto">
            <a:xfrm>
              <a:off x="670" y="2088"/>
              <a:ext cx="136" cy="223"/>
            </a:xfrm>
            <a:custGeom>
              <a:avLst/>
              <a:gdLst>
                <a:gd name="T0" fmla="*/ 36 w 136"/>
                <a:gd name="T1" fmla="*/ 0 h 223"/>
                <a:gd name="T2" fmla="*/ 100 w 136"/>
                <a:gd name="T3" fmla="*/ 14 h 223"/>
                <a:gd name="T4" fmla="*/ 136 w 136"/>
                <a:gd name="T5" fmla="*/ 137 h 223"/>
                <a:gd name="T6" fmla="*/ 93 w 136"/>
                <a:gd name="T7" fmla="*/ 180 h 223"/>
                <a:gd name="T8" fmla="*/ 50 w 136"/>
                <a:gd name="T9" fmla="*/ 223 h 223"/>
                <a:gd name="T10" fmla="*/ 21 w 136"/>
                <a:gd name="T11" fmla="*/ 166 h 223"/>
                <a:gd name="T12" fmla="*/ 0 w 136"/>
                <a:gd name="T13" fmla="*/ 72 h 223"/>
                <a:gd name="T14" fmla="*/ 36 w 136"/>
                <a:gd name="T15" fmla="*/ 0 h 2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6" h="223">
                  <a:moveTo>
                    <a:pt x="36" y="0"/>
                  </a:moveTo>
                  <a:lnTo>
                    <a:pt x="100" y="14"/>
                  </a:lnTo>
                  <a:lnTo>
                    <a:pt x="136" y="137"/>
                  </a:lnTo>
                  <a:lnTo>
                    <a:pt x="93" y="180"/>
                  </a:lnTo>
                  <a:lnTo>
                    <a:pt x="50" y="223"/>
                  </a:lnTo>
                  <a:lnTo>
                    <a:pt x="21" y="166"/>
                  </a:lnTo>
                  <a:lnTo>
                    <a:pt x="0" y="72"/>
                  </a:lnTo>
                  <a:lnTo>
                    <a:pt x="36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4" name="Freeform 37">
              <a:hlinkClick r:id="rId63" action="ppaction://hlinkfile"/>
              <a:hlinkHover r:id="rId64" action="ppaction://hlinkfile"/>
            </p:cNvPr>
            <p:cNvSpPr>
              <a:spLocks/>
            </p:cNvSpPr>
            <p:nvPr/>
          </p:nvSpPr>
          <p:spPr bwMode="auto">
            <a:xfrm>
              <a:off x="727" y="1915"/>
              <a:ext cx="51" cy="79"/>
            </a:xfrm>
            <a:custGeom>
              <a:avLst/>
              <a:gdLst>
                <a:gd name="T0" fmla="*/ 0 w 51"/>
                <a:gd name="T1" fmla="*/ 0 h 79"/>
                <a:gd name="T2" fmla="*/ 51 w 51"/>
                <a:gd name="T3" fmla="*/ 7 h 79"/>
                <a:gd name="T4" fmla="*/ 51 w 51"/>
                <a:gd name="T5" fmla="*/ 79 h 79"/>
                <a:gd name="T6" fmla="*/ 0 w 51"/>
                <a:gd name="T7" fmla="*/ 79 h 79"/>
                <a:gd name="T8" fmla="*/ 0 w 51"/>
                <a:gd name="T9" fmla="*/ 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79">
                  <a:moveTo>
                    <a:pt x="0" y="0"/>
                  </a:moveTo>
                  <a:lnTo>
                    <a:pt x="51" y="7"/>
                  </a:lnTo>
                  <a:lnTo>
                    <a:pt x="51" y="79"/>
                  </a:lnTo>
                  <a:lnTo>
                    <a:pt x="0" y="7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5" name="Freeform 38">
              <a:hlinkClick r:id="rId63" action="ppaction://hlinkfile"/>
              <a:hlinkHover r:id="rId65" action="ppaction://hlinkfile"/>
            </p:cNvPr>
            <p:cNvSpPr>
              <a:spLocks/>
            </p:cNvSpPr>
            <p:nvPr/>
          </p:nvSpPr>
          <p:spPr bwMode="auto">
            <a:xfrm>
              <a:off x="691" y="1836"/>
              <a:ext cx="375" cy="338"/>
            </a:xfrm>
            <a:custGeom>
              <a:avLst/>
              <a:gdLst>
                <a:gd name="T0" fmla="*/ 58 w 375"/>
                <a:gd name="T1" fmla="*/ 0 h 338"/>
                <a:gd name="T2" fmla="*/ 159 w 375"/>
                <a:gd name="T3" fmla="*/ 29 h 338"/>
                <a:gd name="T4" fmla="*/ 187 w 375"/>
                <a:gd name="T5" fmla="*/ 101 h 338"/>
                <a:gd name="T6" fmla="*/ 159 w 375"/>
                <a:gd name="T7" fmla="*/ 144 h 338"/>
                <a:gd name="T8" fmla="*/ 288 w 375"/>
                <a:gd name="T9" fmla="*/ 151 h 338"/>
                <a:gd name="T10" fmla="*/ 339 w 375"/>
                <a:gd name="T11" fmla="*/ 151 h 338"/>
                <a:gd name="T12" fmla="*/ 353 w 375"/>
                <a:gd name="T13" fmla="*/ 266 h 338"/>
                <a:gd name="T14" fmla="*/ 375 w 375"/>
                <a:gd name="T15" fmla="*/ 266 h 338"/>
                <a:gd name="T16" fmla="*/ 353 w 375"/>
                <a:gd name="T17" fmla="*/ 324 h 338"/>
                <a:gd name="T18" fmla="*/ 267 w 375"/>
                <a:gd name="T19" fmla="*/ 338 h 338"/>
                <a:gd name="T20" fmla="*/ 115 w 375"/>
                <a:gd name="T21" fmla="*/ 223 h 338"/>
                <a:gd name="T22" fmla="*/ 87 w 375"/>
                <a:gd name="T23" fmla="*/ 158 h 338"/>
                <a:gd name="T24" fmla="*/ 87 w 375"/>
                <a:gd name="T25" fmla="*/ 86 h 338"/>
                <a:gd name="T26" fmla="*/ 36 w 375"/>
                <a:gd name="T27" fmla="*/ 79 h 338"/>
                <a:gd name="T28" fmla="*/ 0 w 375"/>
                <a:gd name="T29" fmla="*/ 58 h 338"/>
                <a:gd name="T30" fmla="*/ 58 w 375"/>
                <a:gd name="T31" fmla="*/ 0 h 3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75" h="338">
                  <a:moveTo>
                    <a:pt x="58" y="0"/>
                  </a:moveTo>
                  <a:lnTo>
                    <a:pt x="159" y="29"/>
                  </a:lnTo>
                  <a:lnTo>
                    <a:pt x="187" y="101"/>
                  </a:lnTo>
                  <a:lnTo>
                    <a:pt x="159" y="144"/>
                  </a:lnTo>
                  <a:lnTo>
                    <a:pt x="288" y="151"/>
                  </a:lnTo>
                  <a:lnTo>
                    <a:pt x="339" y="151"/>
                  </a:lnTo>
                  <a:lnTo>
                    <a:pt x="353" y="266"/>
                  </a:lnTo>
                  <a:lnTo>
                    <a:pt x="375" y="266"/>
                  </a:lnTo>
                  <a:lnTo>
                    <a:pt x="353" y="324"/>
                  </a:lnTo>
                  <a:lnTo>
                    <a:pt x="267" y="338"/>
                  </a:lnTo>
                  <a:lnTo>
                    <a:pt x="115" y="223"/>
                  </a:lnTo>
                  <a:lnTo>
                    <a:pt x="87" y="158"/>
                  </a:lnTo>
                  <a:lnTo>
                    <a:pt x="87" y="86"/>
                  </a:lnTo>
                  <a:lnTo>
                    <a:pt x="36" y="79"/>
                  </a:lnTo>
                  <a:lnTo>
                    <a:pt x="0" y="58"/>
                  </a:lnTo>
                  <a:lnTo>
                    <a:pt x="58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6" name="Freeform 39">
              <a:hlinkClick r:id="rId63" action="ppaction://hlinkfile"/>
              <a:hlinkHover r:id="rId65" action="ppaction://hlinkfile"/>
            </p:cNvPr>
            <p:cNvSpPr>
              <a:spLocks/>
            </p:cNvSpPr>
            <p:nvPr/>
          </p:nvSpPr>
          <p:spPr bwMode="auto">
            <a:xfrm>
              <a:off x="410" y="1786"/>
              <a:ext cx="396" cy="468"/>
            </a:xfrm>
            <a:custGeom>
              <a:avLst/>
              <a:gdLst>
                <a:gd name="T0" fmla="*/ 80 w 396"/>
                <a:gd name="T1" fmla="*/ 0 h 468"/>
                <a:gd name="T2" fmla="*/ 166 w 396"/>
                <a:gd name="T3" fmla="*/ 122 h 468"/>
                <a:gd name="T4" fmla="*/ 281 w 396"/>
                <a:gd name="T5" fmla="*/ 108 h 468"/>
                <a:gd name="T6" fmla="*/ 317 w 396"/>
                <a:gd name="T7" fmla="*/ 129 h 468"/>
                <a:gd name="T8" fmla="*/ 317 w 396"/>
                <a:gd name="T9" fmla="*/ 208 h 468"/>
                <a:gd name="T10" fmla="*/ 368 w 396"/>
                <a:gd name="T11" fmla="*/ 208 h 468"/>
                <a:gd name="T12" fmla="*/ 396 w 396"/>
                <a:gd name="T13" fmla="*/ 273 h 468"/>
                <a:gd name="T14" fmla="*/ 360 w 396"/>
                <a:gd name="T15" fmla="*/ 316 h 468"/>
                <a:gd name="T16" fmla="*/ 296 w 396"/>
                <a:gd name="T17" fmla="*/ 302 h 468"/>
                <a:gd name="T18" fmla="*/ 260 w 396"/>
                <a:gd name="T19" fmla="*/ 374 h 468"/>
                <a:gd name="T20" fmla="*/ 281 w 396"/>
                <a:gd name="T21" fmla="*/ 468 h 468"/>
                <a:gd name="T22" fmla="*/ 137 w 396"/>
                <a:gd name="T23" fmla="*/ 374 h 468"/>
                <a:gd name="T24" fmla="*/ 101 w 396"/>
                <a:gd name="T25" fmla="*/ 410 h 468"/>
                <a:gd name="T26" fmla="*/ 8 w 396"/>
                <a:gd name="T27" fmla="*/ 288 h 468"/>
                <a:gd name="T28" fmla="*/ 58 w 396"/>
                <a:gd name="T29" fmla="*/ 230 h 468"/>
                <a:gd name="T30" fmla="*/ 0 w 396"/>
                <a:gd name="T31" fmla="*/ 108 h 468"/>
                <a:gd name="T32" fmla="*/ 80 w 396"/>
                <a:gd name="T33" fmla="*/ 0 h 4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96" h="468">
                  <a:moveTo>
                    <a:pt x="80" y="0"/>
                  </a:moveTo>
                  <a:lnTo>
                    <a:pt x="166" y="122"/>
                  </a:lnTo>
                  <a:lnTo>
                    <a:pt x="281" y="108"/>
                  </a:lnTo>
                  <a:lnTo>
                    <a:pt x="317" y="129"/>
                  </a:lnTo>
                  <a:lnTo>
                    <a:pt x="317" y="208"/>
                  </a:lnTo>
                  <a:lnTo>
                    <a:pt x="368" y="208"/>
                  </a:lnTo>
                  <a:lnTo>
                    <a:pt x="396" y="273"/>
                  </a:lnTo>
                  <a:lnTo>
                    <a:pt x="360" y="316"/>
                  </a:lnTo>
                  <a:lnTo>
                    <a:pt x="296" y="302"/>
                  </a:lnTo>
                  <a:lnTo>
                    <a:pt x="260" y="374"/>
                  </a:lnTo>
                  <a:lnTo>
                    <a:pt x="281" y="468"/>
                  </a:lnTo>
                  <a:lnTo>
                    <a:pt x="137" y="374"/>
                  </a:lnTo>
                  <a:lnTo>
                    <a:pt x="101" y="410"/>
                  </a:lnTo>
                  <a:lnTo>
                    <a:pt x="8" y="288"/>
                  </a:lnTo>
                  <a:lnTo>
                    <a:pt x="58" y="230"/>
                  </a:lnTo>
                  <a:lnTo>
                    <a:pt x="0" y="108"/>
                  </a:lnTo>
                  <a:lnTo>
                    <a:pt x="8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7" name="Freeform 40">
              <a:hlinkClick r:id="rId66" action="ppaction://hlinkfile"/>
              <a:hlinkHover r:id="rId67" action="ppaction://hlinkfile"/>
            </p:cNvPr>
            <p:cNvSpPr>
              <a:spLocks/>
            </p:cNvSpPr>
            <p:nvPr/>
          </p:nvSpPr>
          <p:spPr bwMode="auto">
            <a:xfrm>
              <a:off x="1901" y="1598"/>
              <a:ext cx="425" cy="490"/>
            </a:xfrm>
            <a:custGeom>
              <a:avLst/>
              <a:gdLst>
                <a:gd name="T0" fmla="*/ 273 w 425"/>
                <a:gd name="T1" fmla="*/ 0 h 490"/>
                <a:gd name="T2" fmla="*/ 345 w 425"/>
                <a:gd name="T3" fmla="*/ 15 h 490"/>
                <a:gd name="T4" fmla="*/ 425 w 425"/>
                <a:gd name="T5" fmla="*/ 303 h 490"/>
                <a:gd name="T6" fmla="*/ 252 w 425"/>
                <a:gd name="T7" fmla="*/ 447 h 490"/>
                <a:gd name="T8" fmla="*/ 223 w 425"/>
                <a:gd name="T9" fmla="*/ 411 h 490"/>
                <a:gd name="T10" fmla="*/ 93 w 425"/>
                <a:gd name="T11" fmla="*/ 490 h 490"/>
                <a:gd name="T12" fmla="*/ 0 w 425"/>
                <a:gd name="T13" fmla="*/ 404 h 490"/>
                <a:gd name="T14" fmla="*/ 14 w 425"/>
                <a:gd name="T15" fmla="*/ 231 h 490"/>
                <a:gd name="T16" fmla="*/ 137 w 425"/>
                <a:gd name="T17" fmla="*/ 72 h 490"/>
                <a:gd name="T18" fmla="*/ 273 w 425"/>
                <a:gd name="T19" fmla="*/ 0 h 4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25" h="490">
                  <a:moveTo>
                    <a:pt x="273" y="0"/>
                  </a:moveTo>
                  <a:lnTo>
                    <a:pt x="345" y="15"/>
                  </a:lnTo>
                  <a:lnTo>
                    <a:pt x="425" y="303"/>
                  </a:lnTo>
                  <a:lnTo>
                    <a:pt x="252" y="447"/>
                  </a:lnTo>
                  <a:lnTo>
                    <a:pt x="223" y="411"/>
                  </a:lnTo>
                  <a:lnTo>
                    <a:pt x="93" y="490"/>
                  </a:lnTo>
                  <a:lnTo>
                    <a:pt x="0" y="404"/>
                  </a:lnTo>
                  <a:lnTo>
                    <a:pt x="14" y="231"/>
                  </a:lnTo>
                  <a:lnTo>
                    <a:pt x="137" y="72"/>
                  </a:lnTo>
                  <a:lnTo>
                    <a:pt x="273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8" name="Freeform 41">
              <a:hlinkClick r:id="rId68" action="ppaction://hlinkfile"/>
              <a:hlinkHover r:id="rId69" action="ppaction://hlinkfile"/>
            </p:cNvPr>
            <p:cNvSpPr>
              <a:spLocks/>
            </p:cNvSpPr>
            <p:nvPr/>
          </p:nvSpPr>
          <p:spPr bwMode="auto">
            <a:xfrm>
              <a:off x="1426" y="1584"/>
              <a:ext cx="489" cy="454"/>
            </a:xfrm>
            <a:custGeom>
              <a:avLst/>
              <a:gdLst>
                <a:gd name="T0" fmla="*/ 158 w 489"/>
                <a:gd name="T1" fmla="*/ 0 h 454"/>
                <a:gd name="T2" fmla="*/ 338 w 489"/>
                <a:gd name="T3" fmla="*/ 101 h 454"/>
                <a:gd name="T4" fmla="*/ 489 w 489"/>
                <a:gd name="T5" fmla="*/ 245 h 454"/>
                <a:gd name="T6" fmla="*/ 475 w 489"/>
                <a:gd name="T7" fmla="*/ 418 h 454"/>
                <a:gd name="T8" fmla="*/ 244 w 489"/>
                <a:gd name="T9" fmla="*/ 454 h 454"/>
                <a:gd name="T10" fmla="*/ 0 w 489"/>
                <a:gd name="T11" fmla="*/ 324 h 454"/>
                <a:gd name="T12" fmla="*/ 14 w 489"/>
                <a:gd name="T13" fmla="*/ 173 h 454"/>
                <a:gd name="T14" fmla="*/ 158 w 489"/>
                <a:gd name="T15" fmla="*/ 0 h 4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9" h="454">
                  <a:moveTo>
                    <a:pt x="158" y="0"/>
                  </a:moveTo>
                  <a:lnTo>
                    <a:pt x="338" y="101"/>
                  </a:lnTo>
                  <a:lnTo>
                    <a:pt x="489" y="245"/>
                  </a:lnTo>
                  <a:lnTo>
                    <a:pt x="475" y="418"/>
                  </a:lnTo>
                  <a:lnTo>
                    <a:pt x="244" y="454"/>
                  </a:lnTo>
                  <a:lnTo>
                    <a:pt x="0" y="324"/>
                  </a:lnTo>
                  <a:lnTo>
                    <a:pt x="14" y="173"/>
                  </a:lnTo>
                  <a:lnTo>
                    <a:pt x="158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59" name="Freeform 42">
              <a:hlinkClick r:id="rId70" action="ppaction://hlinkfile"/>
              <a:hlinkHover r:id="rId71" action="ppaction://hlinkfile"/>
            </p:cNvPr>
            <p:cNvSpPr>
              <a:spLocks/>
            </p:cNvSpPr>
            <p:nvPr/>
          </p:nvSpPr>
          <p:spPr bwMode="auto">
            <a:xfrm>
              <a:off x="979" y="1382"/>
              <a:ext cx="605" cy="792"/>
            </a:xfrm>
            <a:custGeom>
              <a:avLst/>
              <a:gdLst>
                <a:gd name="T0" fmla="*/ 411 w 605"/>
                <a:gd name="T1" fmla="*/ 0 h 792"/>
                <a:gd name="T2" fmla="*/ 562 w 605"/>
                <a:gd name="T3" fmla="*/ 173 h 792"/>
                <a:gd name="T4" fmla="*/ 605 w 605"/>
                <a:gd name="T5" fmla="*/ 202 h 792"/>
                <a:gd name="T6" fmla="*/ 461 w 605"/>
                <a:gd name="T7" fmla="*/ 375 h 792"/>
                <a:gd name="T8" fmla="*/ 447 w 605"/>
                <a:gd name="T9" fmla="*/ 526 h 792"/>
                <a:gd name="T10" fmla="*/ 425 w 605"/>
                <a:gd name="T11" fmla="*/ 670 h 792"/>
                <a:gd name="T12" fmla="*/ 317 w 605"/>
                <a:gd name="T13" fmla="*/ 720 h 792"/>
                <a:gd name="T14" fmla="*/ 180 w 605"/>
                <a:gd name="T15" fmla="*/ 792 h 792"/>
                <a:gd name="T16" fmla="*/ 151 w 605"/>
                <a:gd name="T17" fmla="*/ 706 h 792"/>
                <a:gd name="T18" fmla="*/ 87 w 605"/>
                <a:gd name="T19" fmla="*/ 720 h 792"/>
                <a:gd name="T20" fmla="*/ 65 w 605"/>
                <a:gd name="T21" fmla="*/ 720 h 792"/>
                <a:gd name="T22" fmla="*/ 51 w 605"/>
                <a:gd name="T23" fmla="*/ 605 h 792"/>
                <a:gd name="T24" fmla="*/ 0 w 605"/>
                <a:gd name="T25" fmla="*/ 605 h 792"/>
                <a:gd name="T26" fmla="*/ 36 w 605"/>
                <a:gd name="T27" fmla="*/ 548 h 792"/>
                <a:gd name="T28" fmla="*/ 79 w 605"/>
                <a:gd name="T29" fmla="*/ 490 h 792"/>
                <a:gd name="T30" fmla="*/ 65 w 605"/>
                <a:gd name="T31" fmla="*/ 425 h 792"/>
                <a:gd name="T32" fmla="*/ 101 w 605"/>
                <a:gd name="T33" fmla="*/ 368 h 792"/>
                <a:gd name="T34" fmla="*/ 144 w 605"/>
                <a:gd name="T35" fmla="*/ 252 h 792"/>
                <a:gd name="T36" fmla="*/ 403 w 605"/>
                <a:gd name="T37" fmla="*/ 281 h 792"/>
                <a:gd name="T38" fmla="*/ 411 w 605"/>
                <a:gd name="T39" fmla="*/ 0 h 7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05" h="792">
                  <a:moveTo>
                    <a:pt x="411" y="0"/>
                  </a:moveTo>
                  <a:lnTo>
                    <a:pt x="562" y="173"/>
                  </a:lnTo>
                  <a:lnTo>
                    <a:pt x="605" y="202"/>
                  </a:lnTo>
                  <a:lnTo>
                    <a:pt x="461" y="375"/>
                  </a:lnTo>
                  <a:lnTo>
                    <a:pt x="447" y="526"/>
                  </a:lnTo>
                  <a:lnTo>
                    <a:pt x="425" y="670"/>
                  </a:lnTo>
                  <a:lnTo>
                    <a:pt x="317" y="720"/>
                  </a:lnTo>
                  <a:lnTo>
                    <a:pt x="180" y="792"/>
                  </a:lnTo>
                  <a:lnTo>
                    <a:pt x="151" y="706"/>
                  </a:lnTo>
                  <a:lnTo>
                    <a:pt x="87" y="720"/>
                  </a:lnTo>
                  <a:lnTo>
                    <a:pt x="65" y="720"/>
                  </a:lnTo>
                  <a:lnTo>
                    <a:pt x="51" y="605"/>
                  </a:lnTo>
                  <a:lnTo>
                    <a:pt x="0" y="605"/>
                  </a:lnTo>
                  <a:lnTo>
                    <a:pt x="36" y="548"/>
                  </a:lnTo>
                  <a:lnTo>
                    <a:pt x="79" y="490"/>
                  </a:lnTo>
                  <a:lnTo>
                    <a:pt x="65" y="425"/>
                  </a:lnTo>
                  <a:lnTo>
                    <a:pt x="101" y="368"/>
                  </a:lnTo>
                  <a:lnTo>
                    <a:pt x="144" y="252"/>
                  </a:lnTo>
                  <a:lnTo>
                    <a:pt x="403" y="281"/>
                  </a:lnTo>
                  <a:lnTo>
                    <a:pt x="411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0" name="Freeform 43">
              <a:hlinkClick r:id="rId72" action="ppaction://hlinkfile"/>
              <a:hlinkHover r:id="rId73" action="ppaction://hlinkfile"/>
            </p:cNvPr>
            <p:cNvSpPr>
              <a:spLocks/>
            </p:cNvSpPr>
            <p:nvPr/>
          </p:nvSpPr>
          <p:spPr bwMode="auto">
            <a:xfrm>
              <a:off x="900" y="1807"/>
              <a:ext cx="158" cy="123"/>
            </a:xfrm>
            <a:custGeom>
              <a:avLst/>
              <a:gdLst>
                <a:gd name="T0" fmla="*/ 144 w 158"/>
                <a:gd name="T1" fmla="*/ 0 h 123"/>
                <a:gd name="T2" fmla="*/ 158 w 158"/>
                <a:gd name="T3" fmla="*/ 65 h 123"/>
                <a:gd name="T4" fmla="*/ 115 w 158"/>
                <a:gd name="T5" fmla="*/ 123 h 123"/>
                <a:gd name="T6" fmla="*/ 0 w 158"/>
                <a:gd name="T7" fmla="*/ 101 h 123"/>
                <a:gd name="T8" fmla="*/ 144 w 158"/>
                <a:gd name="T9" fmla="*/ 0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8" h="123">
                  <a:moveTo>
                    <a:pt x="144" y="0"/>
                  </a:moveTo>
                  <a:lnTo>
                    <a:pt x="158" y="65"/>
                  </a:lnTo>
                  <a:lnTo>
                    <a:pt x="115" y="123"/>
                  </a:lnTo>
                  <a:lnTo>
                    <a:pt x="0" y="101"/>
                  </a:lnTo>
                  <a:lnTo>
                    <a:pt x="144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1" name="Freeform 44">
              <a:hlinkClick r:id="rId74" action="ppaction://hlinkfile"/>
              <a:hlinkHover r:id="rId75" action="ppaction://hlinkfile"/>
            </p:cNvPr>
            <p:cNvSpPr>
              <a:spLocks/>
            </p:cNvSpPr>
            <p:nvPr/>
          </p:nvSpPr>
          <p:spPr bwMode="auto">
            <a:xfrm>
              <a:off x="850" y="1699"/>
              <a:ext cx="230" cy="288"/>
            </a:xfrm>
            <a:custGeom>
              <a:avLst/>
              <a:gdLst>
                <a:gd name="T0" fmla="*/ 115 w 230"/>
                <a:gd name="T1" fmla="*/ 0 h 288"/>
                <a:gd name="T2" fmla="*/ 230 w 230"/>
                <a:gd name="T3" fmla="*/ 51 h 288"/>
                <a:gd name="T4" fmla="*/ 194 w 230"/>
                <a:gd name="T5" fmla="*/ 108 h 288"/>
                <a:gd name="T6" fmla="*/ 50 w 230"/>
                <a:gd name="T7" fmla="*/ 209 h 288"/>
                <a:gd name="T8" fmla="*/ 165 w 230"/>
                <a:gd name="T9" fmla="*/ 231 h 288"/>
                <a:gd name="T10" fmla="*/ 129 w 230"/>
                <a:gd name="T11" fmla="*/ 288 h 288"/>
                <a:gd name="T12" fmla="*/ 0 w 230"/>
                <a:gd name="T13" fmla="*/ 281 h 288"/>
                <a:gd name="T14" fmla="*/ 28 w 230"/>
                <a:gd name="T15" fmla="*/ 238 h 288"/>
                <a:gd name="T16" fmla="*/ 0 w 230"/>
                <a:gd name="T17" fmla="*/ 166 h 288"/>
                <a:gd name="T18" fmla="*/ 115 w 230"/>
                <a:gd name="T19" fmla="*/ 0 h 2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0" h="288">
                  <a:moveTo>
                    <a:pt x="115" y="0"/>
                  </a:moveTo>
                  <a:lnTo>
                    <a:pt x="230" y="51"/>
                  </a:lnTo>
                  <a:lnTo>
                    <a:pt x="194" y="108"/>
                  </a:lnTo>
                  <a:lnTo>
                    <a:pt x="50" y="209"/>
                  </a:lnTo>
                  <a:lnTo>
                    <a:pt x="165" y="231"/>
                  </a:lnTo>
                  <a:lnTo>
                    <a:pt x="129" y="288"/>
                  </a:lnTo>
                  <a:lnTo>
                    <a:pt x="0" y="281"/>
                  </a:lnTo>
                  <a:lnTo>
                    <a:pt x="28" y="238"/>
                  </a:lnTo>
                  <a:lnTo>
                    <a:pt x="0" y="166"/>
                  </a:lnTo>
                  <a:lnTo>
                    <a:pt x="115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2" name="Freeform 45">
              <a:hlinkClick r:id="rId76" action="ppaction://hlinkfile"/>
              <a:hlinkHover r:id="rId77" action="ppaction://hlinkfile"/>
            </p:cNvPr>
            <p:cNvSpPr>
              <a:spLocks/>
            </p:cNvSpPr>
            <p:nvPr/>
          </p:nvSpPr>
          <p:spPr bwMode="auto">
            <a:xfrm>
              <a:off x="749" y="1678"/>
              <a:ext cx="216" cy="187"/>
            </a:xfrm>
            <a:custGeom>
              <a:avLst/>
              <a:gdLst>
                <a:gd name="T0" fmla="*/ 129 w 216"/>
                <a:gd name="T1" fmla="*/ 7 h 187"/>
                <a:gd name="T2" fmla="*/ 216 w 216"/>
                <a:gd name="T3" fmla="*/ 21 h 187"/>
                <a:gd name="T4" fmla="*/ 101 w 216"/>
                <a:gd name="T5" fmla="*/ 187 h 187"/>
                <a:gd name="T6" fmla="*/ 0 w 216"/>
                <a:gd name="T7" fmla="*/ 158 h 187"/>
                <a:gd name="T8" fmla="*/ 14 w 216"/>
                <a:gd name="T9" fmla="*/ 0 h 187"/>
                <a:gd name="T10" fmla="*/ 129 w 216"/>
                <a:gd name="T11" fmla="*/ 7 h 1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" h="187">
                  <a:moveTo>
                    <a:pt x="129" y="7"/>
                  </a:moveTo>
                  <a:lnTo>
                    <a:pt x="216" y="21"/>
                  </a:lnTo>
                  <a:lnTo>
                    <a:pt x="101" y="187"/>
                  </a:lnTo>
                  <a:lnTo>
                    <a:pt x="0" y="158"/>
                  </a:lnTo>
                  <a:lnTo>
                    <a:pt x="14" y="0"/>
                  </a:lnTo>
                  <a:lnTo>
                    <a:pt x="129" y="7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3" name="Freeform 46">
              <a:hlinkClick r:id="rId78" action="ppaction://hlinkfile"/>
              <a:hlinkHover r:id="rId79" action="ppaction://hlinkfile"/>
            </p:cNvPr>
            <p:cNvSpPr>
              <a:spLocks/>
            </p:cNvSpPr>
            <p:nvPr/>
          </p:nvSpPr>
          <p:spPr bwMode="auto">
            <a:xfrm>
              <a:off x="490" y="1656"/>
              <a:ext cx="273" cy="252"/>
            </a:xfrm>
            <a:custGeom>
              <a:avLst/>
              <a:gdLst>
                <a:gd name="T0" fmla="*/ 151 w 273"/>
                <a:gd name="T1" fmla="*/ 0 h 252"/>
                <a:gd name="T2" fmla="*/ 165 w 273"/>
                <a:gd name="T3" fmla="*/ 0 h 252"/>
                <a:gd name="T4" fmla="*/ 194 w 273"/>
                <a:gd name="T5" fmla="*/ 14 h 252"/>
                <a:gd name="T6" fmla="*/ 216 w 273"/>
                <a:gd name="T7" fmla="*/ 0 h 252"/>
                <a:gd name="T8" fmla="*/ 273 w 273"/>
                <a:gd name="T9" fmla="*/ 22 h 252"/>
                <a:gd name="T10" fmla="*/ 259 w 273"/>
                <a:gd name="T11" fmla="*/ 180 h 252"/>
                <a:gd name="T12" fmla="*/ 201 w 273"/>
                <a:gd name="T13" fmla="*/ 238 h 252"/>
                <a:gd name="T14" fmla="*/ 86 w 273"/>
                <a:gd name="T15" fmla="*/ 252 h 252"/>
                <a:gd name="T16" fmla="*/ 0 w 273"/>
                <a:gd name="T17" fmla="*/ 130 h 252"/>
                <a:gd name="T18" fmla="*/ 151 w 273"/>
                <a:gd name="T19" fmla="*/ 0 h 2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3" h="252">
                  <a:moveTo>
                    <a:pt x="151" y="0"/>
                  </a:moveTo>
                  <a:lnTo>
                    <a:pt x="165" y="0"/>
                  </a:lnTo>
                  <a:lnTo>
                    <a:pt x="194" y="14"/>
                  </a:lnTo>
                  <a:lnTo>
                    <a:pt x="216" y="0"/>
                  </a:lnTo>
                  <a:lnTo>
                    <a:pt x="273" y="22"/>
                  </a:lnTo>
                  <a:lnTo>
                    <a:pt x="259" y="180"/>
                  </a:lnTo>
                  <a:lnTo>
                    <a:pt x="201" y="238"/>
                  </a:lnTo>
                  <a:lnTo>
                    <a:pt x="86" y="252"/>
                  </a:lnTo>
                  <a:lnTo>
                    <a:pt x="0" y="130"/>
                  </a:lnTo>
                  <a:lnTo>
                    <a:pt x="151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4" name="Freeform 47">
              <a:hlinkClick r:id="rId80" action="ppaction://hlinkfile"/>
              <a:hlinkHover r:id="rId81" action="ppaction://hlinkfile"/>
            </p:cNvPr>
            <p:cNvSpPr>
              <a:spLocks/>
            </p:cNvSpPr>
            <p:nvPr/>
          </p:nvSpPr>
          <p:spPr bwMode="auto">
            <a:xfrm>
              <a:off x="1541" y="1260"/>
              <a:ext cx="633" cy="569"/>
            </a:xfrm>
            <a:custGeom>
              <a:avLst/>
              <a:gdLst>
                <a:gd name="T0" fmla="*/ 245 w 633"/>
                <a:gd name="T1" fmla="*/ 0 h 569"/>
                <a:gd name="T2" fmla="*/ 475 w 633"/>
                <a:gd name="T3" fmla="*/ 36 h 569"/>
                <a:gd name="T4" fmla="*/ 511 w 633"/>
                <a:gd name="T5" fmla="*/ 79 h 569"/>
                <a:gd name="T6" fmla="*/ 633 w 633"/>
                <a:gd name="T7" fmla="*/ 338 h 569"/>
                <a:gd name="T8" fmla="*/ 497 w 633"/>
                <a:gd name="T9" fmla="*/ 410 h 569"/>
                <a:gd name="T10" fmla="*/ 374 w 633"/>
                <a:gd name="T11" fmla="*/ 569 h 569"/>
                <a:gd name="T12" fmla="*/ 223 w 633"/>
                <a:gd name="T13" fmla="*/ 425 h 569"/>
                <a:gd name="T14" fmla="*/ 43 w 633"/>
                <a:gd name="T15" fmla="*/ 324 h 569"/>
                <a:gd name="T16" fmla="*/ 0 w 633"/>
                <a:gd name="T17" fmla="*/ 295 h 569"/>
                <a:gd name="T18" fmla="*/ 245 w 633"/>
                <a:gd name="T19" fmla="*/ 0 h 5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3" h="569">
                  <a:moveTo>
                    <a:pt x="245" y="0"/>
                  </a:moveTo>
                  <a:lnTo>
                    <a:pt x="475" y="36"/>
                  </a:lnTo>
                  <a:lnTo>
                    <a:pt x="511" y="79"/>
                  </a:lnTo>
                  <a:lnTo>
                    <a:pt x="633" y="338"/>
                  </a:lnTo>
                  <a:lnTo>
                    <a:pt x="497" y="410"/>
                  </a:lnTo>
                  <a:lnTo>
                    <a:pt x="374" y="569"/>
                  </a:lnTo>
                  <a:lnTo>
                    <a:pt x="223" y="425"/>
                  </a:lnTo>
                  <a:lnTo>
                    <a:pt x="43" y="324"/>
                  </a:lnTo>
                  <a:lnTo>
                    <a:pt x="0" y="295"/>
                  </a:lnTo>
                  <a:lnTo>
                    <a:pt x="245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5" name="Freeform 48">
              <a:hlinkClick r:id="rId82" action="ppaction://hlinkfile"/>
              <a:hlinkHover r:id="rId83" action="ppaction://hlinkfile"/>
            </p:cNvPr>
            <p:cNvSpPr>
              <a:spLocks/>
            </p:cNvSpPr>
            <p:nvPr/>
          </p:nvSpPr>
          <p:spPr bwMode="auto">
            <a:xfrm>
              <a:off x="655" y="1584"/>
              <a:ext cx="87" cy="86"/>
            </a:xfrm>
            <a:custGeom>
              <a:avLst/>
              <a:gdLst>
                <a:gd name="T0" fmla="*/ 51 w 87"/>
                <a:gd name="T1" fmla="*/ 0 h 86"/>
                <a:gd name="T2" fmla="*/ 87 w 87"/>
                <a:gd name="T3" fmla="*/ 14 h 86"/>
                <a:gd name="T4" fmla="*/ 51 w 87"/>
                <a:gd name="T5" fmla="*/ 72 h 86"/>
                <a:gd name="T6" fmla="*/ 29 w 87"/>
                <a:gd name="T7" fmla="*/ 86 h 86"/>
                <a:gd name="T8" fmla="*/ 0 w 87"/>
                <a:gd name="T9" fmla="*/ 72 h 86"/>
                <a:gd name="T10" fmla="*/ 0 w 87"/>
                <a:gd name="T11" fmla="*/ 7 h 86"/>
                <a:gd name="T12" fmla="*/ 51 w 87"/>
                <a:gd name="T13" fmla="*/ 0 h 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" h="86">
                  <a:moveTo>
                    <a:pt x="51" y="0"/>
                  </a:moveTo>
                  <a:lnTo>
                    <a:pt x="87" y="14"/>
                  </a:lnTo>
                  <a:lnTo>
                    <a:pt x="51" y="72"/>
                  </a:lnTo>
                  <a:lnTo>
                    <a:pt x="29" y="86"/>
                  </a:lnTo>
                  <a:lnTo>
                    <a:pt x="0" y="72"/>
                  </a:lnTo>
                  <a:lnTo>
                    <a:pt x="0" y="7"/>
                  </a:lnTo>
                  <a:lnTo>
                    <a:pt x="51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6" name="Freeform 49">
              <a:hlinkClick r:id="rId84" action="ppaction://hlinkfile"/>
              <a:hlinkHover r:id="rId85" action="ppaction://hlinkfile"/>
            </p:cNvPr>
            <p:cNvSpPr>
              <a:spLocks/>
            </p:cNvSpPr>
            <p:nvPr/>
          </p:nvSpPr>
          <p:spPr bwMode="auto">
            <a:xfrm>
              <a:off x="583" y="1526"/>
              <a:ext cx="108" cy="130"/>
            </a:xfrm>
            <a:custGeom>
              <a:avLst/>
              <a:gdLst>
                <a:gd name="T0" fmla="*/ 65 w 108"/>
                <a:gd name="T1" fmla="*/ 0 h 130"/>
                <a:gd name="T2" fmla="*/ 108 w 108"/>
                <a:gd name="T3" fmla="*/ 22 h 130"/>
                <a:gd name="T4" fmla="*/ 72 w 108"/>
                <a:gd name="T5" fmla="*/ 65 h 130"/>
                <a:gd name="T6" fmla="*/ 72 w 108"/>
                <a:gd name="T7" fmla="*/ 130 h 130"/>
                <a:gd name="T8" fmla="*/ 58 w 108"/>
                <a:gd name="T9" fmla="*/ 130 h 130"/>
                <a:gd name="T10" fmla="*/ 43 w 108"/>
                <a:gd name="T11" fmla="*/ 65 h 130"/>
                <a:gd name="T12" fmla="*/ 0 w 108"/>
                <a:gd name="T13" fmla="*/ 51 h 130"/>
                <a:gd name="T14" fmla="*/ 65 w 108"/>
                <a:gd name="T15" fmla="*/ 0 h 1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8" h="130">
                  <a:moveTo>
                    <a:pt x="65" y="0"/>
                  </a:moveTo>
                  <a:lnTo>
                    <a:pt x="108" y="22"/>
                  </a:lnTo>
                  <a:lnTo>
                    <a:pt x="72" y="65"/>
                  </a:lnTo>
                  <a:lnTo>
                    <a:pt x="72" y="130"/>
                  </a:lnTo>
                  <a:lnTo>
                    <a:pt x="58" y="130"/>
                  </a:lnTo>
                  <a:lnTo>
                    <a:pt x="43" y="65"/>
                  </a:lnTo>
                  <a:lnTo>
                    <a:pt x="0" y="51"/>
                  </a:lnTo>
                  <a:lnTo>
                    <a:pt x="65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7" name="Freeform 50">
              <a:hlinkClick r:id="rId86" action="ppaction://hlinkfile"/>
              <a:hlinkHover r:id="rId87" action="ppaction://hlinkfile"/>
            </p:cNvPr>
            <p:cNvSpPr>
              <a:spLocks/>
            </p:cNvSpPr>
            <p:nvPr/>
          </p:nvSpPr>
          <p:spPr bwMode="auto">
            <a:xfrm>
              <a:off x="778" y="1418"/>
              <a:ext cx="604" cy="332"/>
            </a:xfrm>
            <a:custGeom>
              <a:avLst/>
              <a:gdLst>
                <a:gd name="T0" fmla="*/ 259 w 604"/>
                <a:gd name="T1" fmla="*/ 22 h 332"/>
                <a:gd name="T2" fmla="*/ 338 w 604"/>
                <a:gd name="T3" fmla="*/ 0 h 332"/>
                <a:gd name="T4" fmla="*/ 360 w 604"/>
                <a:gd name="T5" fmla="*/ 116 h 332"/>
                <a:gd name="T6" fmla="*/ 604 w 604"/>
                <a:gd name="T7" fmla="*/ 245 h 332"/>
                <a:gd name="T8" fmla="*/ 345 w 604"/>
                <a:gd name="T9" fmla="*/ 216 h 332"/>
                <a:gd name="T10" fmla="*/ 302 w 604"/>
                <a:gd name="T11" fmla="*/ 332 h 332"/>
                <a:gd name="T12" fmla="*/ 187 w 604"/>
                <a:gd name="T13" fmla="*/ 281 h 332"/>
                <a:gd name="T14" fmla="*/ 100 w 604"/>
                <a:gd name="T15" fmla="*/ 267 h 332"/>
                <a:gd name="T16" fmla="*/ 64 w 604"/>
                <a:gd name="T17" fmla="*/ 166 h 332"/>
                <a:gd name="T18" fmla="*/ 0 w 604"/>
                <a:gd name="T19" fmla="*/ 137 h 332"/>
                <a:gd name="T20" fmla="*/ 7 w 604"/>
                <a:gd name="T21" fmla="*/ 108 h 332"/>
                <a:gd name="T22" fmla="*/ 259 w 604"/>
                <a:gd name="T23" fmla="*/ 22 h 3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4" h="332">
                  <a:moveTo>
                    <a:pt x="259" y="22"/>
                  </a:moveTo>
                  <a:lnTo>
                    <a:pt x="338" y="0"/>
                  </a:lnTo>
                  <a:lnTo>
                    <a:pt x="360" y="116"/>
                  </a:lnTo>
                  <a:lnTo>
                    <a:pt x="604" y="245"/>
                  </a:lnTo>
                  <a:lnTo>
                    <a:pt x="345" y="216"/>
                  </a:lnTo>
                  <a:lnTo>
                    <a:pt x="302" y="332"/>
                  </a:lnTo>
                  <a:lnTo>
                    <a:pt x="187" y="281"/>
                  </a:lnTo>
                  <a:lnTo>
                    <a:pt x="100" y="267"/>
                  </a:lnTo>
                  <a:lnTo>
                    <a:pt x="64" y="166"/>
                  </a:lnTo>
                  <a:lnTo>
                    <a:pt x="0" y="137"/>
                  </a:lnTo>
                  <a:lnTo>
                    <a:pt x="7" y="108"/>
                  </a:lnTo>
                  <a:lnTo>
                    <a:pt x="259" y="22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8" name="Freeform 51">
              <a:hlinkClick r:id="rId88" action="ppaction://hlinkfile"/>
              <a:hlinkHover r:id="rId89" action="ppaction://hlinkfile"/>
            </p:cNvPr>
            <p:cNvSpPr>
              <a:spLocks/>
            </p:cNvSpPr>
            <p:nvPr/>
          </p:nvSpPr>
          <p:spPr bwMode="auto">
            <a:xfrm>
              <a:off x="540" y="1418"/>
              <a:ext cx="338" cy="267"/>
            </a:xfrm>
            <a:custGeom>
              <a:avLst/>
              <a:gdLst>
                <a:gd name="T0" fmla="*/ 194 w 338"/>
                <a:gd name="T1" fmla="*/ 0 h 267"/>
                <a:gd name="T2" fmla="*/ 245 w 338"/>
                <a:gd name="T3" fmla="*/ 108 h 267"/>
                <a:gd name="T4" fmla="*/ 238 w 338"/>
                <a:gd name="T5" fmla="*/ 137 h 267"/>
                <a:gd name="T6" fmla="*/ 302 w 338"/>
                <a:gd name="T7" fmla="*/ 166 h 267"/>
                <a:gd name="T8" fmla="*/ 338 w 338"/>
                <a:gd name="T9" fmla="*/ 267 h 267"/>
                <a:gd name="T10" fmla="*/ 223 w 338"/>
                <a:gd name="T11" fmla="*/ 260 h 267"/>
                <a:gd name="T12" fmla="*/ 166 w 338"/>
                <a:gd name="T13" fmla="*/ 238 h 267"/>
                <a:gd name="T14" fmla="*/ 202 w 338"/>
                <a:gd name="T15" fmla="*/ 180 h 267"/>
                <a:gd name="T16" fmla="*/ 166 w 338"/>
                <a:gd name="T17" fmla="*/ 166 h 267"/>
                <a:gd name="T18" fmla="*/ 115 w 338"/>
                <a:gd name="T19" fmla="*/ 173 h 267"/>
                <a:gd name="T20" fmla="*/ 151 w 338"/>
                <a:gd name="T21" fmla="*/ 130 h 267"/>
                <a:gd name="T22" fmla="*/ 108 w 338"/>
                <a:gd name="T23" fmla="*/ 108 h 267"/>
                <a:gd name="T24" fmla="*/ 43 w 338"/>
                <a:gd name="T25" fmla="*/ 159 h 267"/>
                <a:gd name="T26" fmla="*/ 0 w 338"/>
                <a:gd name="T27" fmla="*/ 94 h 267"/>
                <a:gd name="T28" fmla="*/ 43 w 338"/>
                <a:gd name="T29" fmla="*/ 44 h 267"/>
                <a:gd name="T30" fmla="*/ 194 w 338"/>
                <a:gd name="T31" fmla="*/ 0 h 26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38" h="267">
                  <a:moveTo>
                    <a:pt x="194" y="0"/>
                  </a:moveTo>
                  <a:lnTo>
                    <a:pt x="245" y="108"/>
                  </a:lnTo>
                  <a:lnTo>
                    <a:pt x="238" y="137"/>
                  </a:lnTo>
                  <a:lnTo>
                    <a:pt x="302" y="166"/>
                  </a:lnTo>
                  <a:lnTo>
                    <a:pt x="338" y="267"/>
                  </a:lnTo>
                  <a:lnTo>
                    <a:pt x="223" y="260"/>
                  </a:lnTo>
                  <a:lnTo>
                    <a:pt x="166" y="238"/>
                  </a:lnTo>
                  <a:lnTo>
                    <a:pt x="202" y="180"/>
                  </a:lnTo>
                  <a:lnTo>
                    <a:pt x="166" y="166"/>
                  </a:lnTo>
                  <a:lnTo>
                    <a:pt x="115" y="173"/>
                  </a:lnTo>
                  <a:lnTo>
                    <a:pt x="151" y="130"/>
                  </a:lnTo>
                  <a:lnTo>
                    <a:pt x="108" y="108"/>
                  </a:lnTo>
                  <a:lnTo>
                    <a:pt x="43" y="159"/>
                  </a:lnTo>
                  <a:lnTo>
                    <a:pt x="0" y="94"/>
                  </a:lnTo>
                  <a:lnTo>
                    <a:pt x="43" y="44"/>
                  </a:lnTo>
                  <a:lnTo>
                    <a:pt x="194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69" name="Freeform 52">
              <a:hlinkClick r:id="rId90" action="ppaction://hlinkfile"/>
              <a:hlinkHover r:id="rId91" action="ppaction://hlinkfile"/>
            </p:cNvPr>
            <p:cNvSpPr>
              <a:spLocks/>
            </p:cNvSpPr>
            <p:nvPr/>
          </p:nvSpPr>
          <p:spPr bwMode="auto">
            <a:xfrm>
              <a:off x="547" y="1123"/>
              <a:ext cx="490" cy="403"/>
            </a:xfrm>
            <a:custGeom>
              <a:avLst/>
              <a:gdLst>
                <a:gd name="T0" fmla="*/ 123 w 490"/>
                <a:gd name="T1" fmla="*/ 0 h 403"/>
                <a:gd name="T2" fmla="*/ 231 w 490"/>
                <a:gd name="T3" fmla="*/ 51 h 403"/>
                <a:gd name="T4" fmla="*/ 303 w 490"/>
                <a:gd name="T5" fmla="*/ 79 h 403"/>
                <a:gd name="T6" fmla="*/ 483 w 490"/>
                <a:gd name="T7" fmla="*/ 252 h 403"/>
                <a:gd name="T8" fmla="*/ 490 w 490"/>
                <a:gd name="T9" fmla="*/ 317 h 403"/>
                <a:gd name="T10" fmla="*/ 238 w 490"/>
                <a:gd name="T11" fmla="*/ 403 h 403"/>
                <a:gd name="T12" fmla="*/ 187 w 490"/>
                <a:gd name="T13" fmla="*/ 295 h 403"/>
                <a:gd name="T14" fmla="*/ 36 w 490"/>
                <a:gd name="T15" fmla="*/ 339 h 403"/>
                <a:gd name="T16" fmla="*/ 0 w 490"/>
                <a:gd name="T17" fmla="*/ 209 h 403"/>
                <a:gd name="T18" fmla="*/ 123 w 490"/>
                <a:gd name="T19" fmla="*/ 0 h 4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90" h="403">
                  <a:moveTo>
                    <a:pt x="123" y="0"/>
                  </a:moveTo>
                  <a:lnTo>
                    <a:pt x="231" y="51"/>
                  </a:lnTo>
                  <a:lnTo>
                    <a:pt x="303" y="79"/>
                  </a:lnTo>
                  <a:lnTo>
                    <a:pt x="483" y="252"/>
                  </a:lnTo>
                  <a:lnTo>
                    <a:pt x="490" y="317"/>
                  </a:lnTo>
                  <a:lnTo>
                    <a:pt x="238" y="403"/>
                  </a:lnTo>
                  <a:lnTo>
                    <a:pt x="187" y="295"/>
                  </a:lnTo>
                  <a:lnTo>
                    <a:pt x="36" y="339"/>
                  </a:lnTo>
                  <a:lnTo>
                    <a:pt x="0" y="209"/>
                  </a:lnTo>
                  <a:lnTo>
                    <a:pt x="123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70" name="Freeform 53">
              <a:hlinkClick r:id="rId92" action="ppaction://hlinkfile"/>
              <a:hlinkHover r:id="rId93" action="ppaction://hlinkfile"/>
            </p:cNvPr>
            <p:cNvSpPr>
              <a:spLocks/>
            </p:cNvSpPr>
            <p:nvPr/>
          </p:nvSpPr>
          <p:spPr bwMode="auto">
            <a:xfrm>
              <a:off x="1116" y="734"/>
              <a:ext cx="670" cy="821"/>
            </a:xfrm>
            <a:custGeom>
              <a:avLst/>
              <a:gdLst>
                <a:gd name="T0" fmla="*/ 173 w 670"/>
                <a:gd name="T1" fmla="*/ 0 h 821"/>
                <a:gd name="T2" fmla="*/ 425 w 670"/>
                <a:gd name="T3" fmla="*/ 58 h 821"/>
                <a:gd name="T4" fmla="*/ 454 w 670"/>
                <a:gd name="T5" fmla="*/ 116 h 821"/>
                <a:gd name="T6" fmla="*/ 540 w 670"/>
                <a:gd name="T7" fmla="*/ 166 h 821"/>
                <a:gd name="T8" fmla="*/ 612 w 670"/>
                <a:gd name="T9" fmla="*/ 504 h 821"/>
                <a:gd name="T10" fmla="*/ 670 w 670"/>
                <a:gd name="T11" fmla="*/ 526 h 821"/>
                <a:gd name="T12" fmla="*/ 425 w 670"/>
                <a:gd name="T13" fmla="*/ 821 h 821"/>
                <a:gd name="T14" fmla="*/ 274 w 670"/>
                <a:gd name="T15" fmla="*/ 648 h 821"/>
                <a:gd name="T16" fmla="*/ 238 w 670"/>
                <a:gd name="T17" fmla="*/ 627 h 821"/>
                <a:gd name="T18" fmla="*/ 151 w 670"/>
                <a:gd name="T19" fmla="*/ 620 h 821"/>
                <a:gd name="T20" fmla="*/ 137 w 670"/>
                <a:gd name="T21" fmla="*/ 519 h 821"/>
                <a:gd name="T22" fmla="*/ 108 w 670"/>
                <a:gd name="T23" fmla="*/ 512 h 821"/>
                <a:gd name="T24" fmla="*/ 36 w 670"/>
                <a:gd name="T25" fmla="*/ 238 h 821"/>
                <a:gd name="T26" fmla="*/ 0 w 670"/>
                <a:gd name="T27" fmla="*/ 216 h 821"/>
                <a:gd name="T28" fmla="*/ 36 w 670"/>
                <a:gd name="T29" fmla="*/ 180 h 821"/>
                <a:gd name="T30" fmla="*/ 50 w 670"/>
                <a:gd name="T31" fmla="*/ 130 h 821"/>
                <a:gd name="T32" fmla="*/ 72 w 670"/>
                <a:gd name="T33" fmla="*/ 130 h 821"/>
                <a:gd name="T34" fmla="*/ 173 w 670"/>
                <a:gd name="T35" fmla="*/ 0 h 8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70" h="821">
                  <a:moveTo>
                    <a:pt x="173" y="0"/>
                  </a:moveTo>
                  <a:lnTo>
                    <a:pt x="425" y="58"/>
                  </a:lnTo>
                  <a:lnTo>
                    <a:pt x="454" y="116"/>
                  </a:lnTo>
                  <a:lnTo>
                    <a:pt x="540" y="166"/>
                  </a:lnTo>
                  <a:lnTo>
                    <a:pt x="612" y="504"/>
                  </a:lnTo>
                  <a:lnTo>
                    <a:pt x="670" y="526"/>
                  </a:lnTo>
                  <a:lnTo>
                    <a:pt x="425" y="821"/>
                  </a:lnTo>
                  <a:lnTo>
                    <a:pt x="274" y="648"/>
                  </a:lnTo>
                  <a:lnTo>
                    <a:pt x="238" y="627"/>
                  </a:lnTo>
                  <a:lnTo>
                    <a:pt x="151" y="620"/>
                  </a:lnTo>
                  <a:lnTo>
                    <a:pt x="137" y="519"/>
                  </a:lnTo>
                  <a:lnTo>
                    <a:pt x="108" y="512"/>
                  </a:lnTo>
                  <a:lnTo>
                    <a:pt x="36" y="238"/>
                  </a:lnTo>
                  <a:lnTo>
                    <a:pt x="0" y="216"/>
                  </a:lnTo>
                  <a:lnTo>
                    <a:pt x="36" y="180"/>
                  </a:lnTo>
                  <a:lnTo>
                    <a:pt x="50" y="130"/>
                  </a:lnTo>
                  <a:lnTo>
                    <a:pt x="72" y="130"/>
                  </a:lnTo>
                  <a:lnTo>
                    <a:pt x="173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71" name="Freeform 54">
              <a:hlinkClick r:id="rId94" action="ppaction://hlinkfile"/>
              <a:hlinkHover r:id="rId95" action="ppaction://hlinkfile"/>
            </p:cNvPr>
            <p:cNvSpPr>
              <a:spLocks/>
            </p:cNvSpPr>
            <p:nvPr/>
          </p:nvSpPr>
          <p:spPr bwMode="auto">
            <a:xfrm>
              <a:off x="850" y="864"/>
              <a:ext cx="540" cy="799"/>
            </a:xfrm>
            <a:custGeom>
              <a:avLst/>
              <a:gdLst>
                <a:gd name="T0" fmla="*/ 100 w 540"/>
                <a:gd name="T1" fmla="*/ 58 h 799"/>
                <a:gd name="T2" fmla="*/ 136 w 540"/>
                <a:gd name="T3" fmla="*/ 0 h 799"/>
                <a:gd name="T4" fmla="*/ 302 w 540"/>
                <a:gd name="T5" fmla="*/ 50 h 799"/>
                <a:gd name="T6" fmla="*/ 266 w 540"/>
                <a:gd name="T7" fmla="*/ 14 h 799"/>
                <a:gd name="T8" fmla="*/ 302 w 540"/>
                <a:gd name="T9" fmla="*/ 108 h 799"/>
                <a:gd name="T10" fmla="*/ 374 w 540"/>
                <a:gd name="T11" fmla="*/ 382 h 799"/>
                <a:gd name="T12" fmla="*/ 403 w 540"/>
                <a:gd name="T13" fmla="*/ 389 h 799"/>
                <a:gd name="T14" fmla="*/ 417 w 540"/>
                <a:gd name="T15" fmla="*/ 490 h 799"/>
                <a:gd name="T16" fmla="*/ 504 w 540"/>
                <a:gd name="T17" fmla="*/ 497 h 799"/>
                <a:gd name="T18" fmla="*/ 540 w 540"/>
                <a:gd name="T19" fmla="*/ 518 h 799"/>
                <a:gd name="T20" fmla="*/ 532 w 540"/>
                <a:gd name="T21" fmla="*/ 799 h 799"/>
                <a:gd name="T22" fmla="*/ 288 w 540"/>
                <a:gd name="T23" fmla="*/ 554 h 799"/>
                <a:gd name="T24" fmla="*/ 266 w 540"/>
                <a:gd name="T25" fmla="*/ 554 h 799"/>
                <a:gd name="T26" fmla="*/ 187 w 540"/>
                <a:gd name="T27" fmla="*/ 576 h 799"/>
                <a:gd name="T28" fmla="*/ 180 w 540"/>
                <a:gd name="T29" fmla="*/ 511 h 799"/>
                <a:gd name="T30" fmla="*/ 0 w 540"/>
                <a:gd name="T31" fmla="*/ 338 h 799"/>
                <a:gd name="T32" fmla="*/ 21 w 540"/>
                <a:gd name="T33" fmla="*/ 310 h 799"/>
                <a:gd name="T34" fmla="*/ 28 w 540"/>
                <a:gd name="T35" fmla="*/ 274 h 799"/>
                <a:gd name="T36" fmla="*/ 57 w 540"/>
                <a:gd name="T37" fmla="*/ 202 h 799"/>
                <a:gd name="T38" fmla="*/ 36 w 540"/>
                <a:gd name="T39" fmla="*/ 173 h 799"/>
                <a:gd name="T40" fmla="*/ 28 w 540"/>
                <a:gd name="T41" fmla="*/ 115 h 799"/>
                <a:gd name="T42" fmla="*/ 0 w 540"/>
                <a:gd name="T43" fmla="*/ 79 h 799"/>
                <a:gd name="T44" fmla="*/ 0 w 540"/>
                <a:gd name="T45" fmla="*/ 50 h 799"/>
                <a:gd name="T46" fmla="*/ 100 w 540"/>
                <a:gd name="T47" fmla="*/ 58 h 79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40" h="799">
                  <a:moveTo>
                    <a:pt x="100" y="58"/>
                  </a:moveTo>
                  <a:lnTo>
                    <a:pt x="136" y="0"/>
                  </a:lnTo>
                  <a:lnTo>
                    <a:pt x="302" y="50"/>
                  </a:lnTo>
                  <a:lnTo>
                    <a:pt x="266" y="14"/>
                  </a:lnTo>
                  <a:lnTo>
                    <a:pt x="302" y="108"/>
                  </a:lnTo>
                  <a:lnTo>
                    <a:pt x="374" y="382"/>
                  </a:lnTo>
                  <a:lnTo>
                    <a:pt x="403" y="389"/>
                  </a:lnTo>
                  <a:lnTo>
                    <a:pt x="417" y="490"/>
                  </a:lnTo>
                  <a:lnTo>
                    <a:pt x="504" y="497"/>
                  </a:lnTo>
                  <a:lnTo>
                    <a:pt x="540" y="518"/>
                  </a:lnTo>
                  <a:lnTo>
                    <a:pt x="532" y="799"/>
                  </a:lnTo>
                  <a:lnTo>
                    <a:pt x="288" y="554"/>
                  </a:lnTo>
                  <a:lnTo>
                    <a:pt x="266" y="554"/>
                  </a:lnTo>
                  <a:lnTo>
                    <a:pt x="187" y="576"/>
                  </a:lnTo>
                  <a:lnTo>
                    <a:pt x="180" y="511"/>
                  </a:lnTo>
                  <a:lnTo>
                    <a:pt x="0" y="338"/>
                  </a:lnTo>
                  <a:lnTo>
                    <a:pt x="21" y="310"/>
                  </a:lnTo>
                  <a:lnTo>
                    <a:pt x="28" y="274"/>
                  </a:lnTo>
                  <a:lnTo>
                    <a:pt x="57" y="202"/>
                  </a:lnTo>
                  <a:lnTo>
                    <a:pt x="36" y="173"/>
                  </a:lnTo>
                  <a:lnTo>
                    <a:pt x="28" y="115"/>
                  </a:lnTo>
                  <a:lnTo>
                    <a:pt x="0" y="79"/>
                  </a:lnTo>
                  <a:lnTo>
                    <a:pt x="0" y="50"/>
                  </a:lnTo>
                  <a:lnTo>
                    <a:pt x="100" y="58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72" name="Freeform 55">
              <a:hlinkClick r:id="rId96" action="ppaction://hlinkfile"/>
              <a:hlinkHover r:id="rId97" action="ppaction://hlinkfile"/>
            </p:cNvPr>
            <p:cNvSpPr>
              <a:spLocks/>
            </p:cNvSpPr>
            <p:nvPr/>
          </p:nvSpPr>
          <p:spPr bwMode="auto">
            <a:xfrm>
              <a:off x="778" y="979"/>
              <a:ext cx="129" cy="223"/>
            </a:xfrm>
            <a:custGeom>
              <a:avLst/>
              <a:gdLst>
                <a:gd name="T0" fmla="*/ 100 w 129"/>
                <a:gd name="T1" fmla="*/ 0 h 223"/>
                <a:gd name="T2" fmla="*/ 108 w 129"/>
                <a:gd name="T3" fmla="*/ 58 h 223"/>
                <a:gd name="T4" fmla="*/ 129 w 129"/>
                <a:gd name="T5" fmla="*/ 87 h 223"/>
                <a:gd name="T6" fmla="*/ 100 w 129"/>
                <a:gd name="T7" fmla="*/ 159 h 223"/>
                <a:gd name="T8" fmla="*/ 93 w 129"/>
                <a:gd name="T9" fmla="*/ 195 h 223"/>
                <a:gd name="T10" fmla="*/ 72 w 129"/>
                <a:gd name="T11" fmla="*/ 223 h 223"/>
                <a:gd name="T12" fmla="*/ 0 w 129"/>
                <a:gd name="T13" fmla="*/ 195 h 223"/>
                <a:gd name="T14" fmla="*/ 100 w 129"/>
                <a:gd name="T15" fmla="*/ 0 h 2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9" h="223">
                  <a:moveTo>
                    <a:pt x="100" y="0"/>
                  </a:moveTo>
                  <a:lnTo>
                    <a:pt x="108" y="58"/>
                  </a:lnTo>
                  <a:lnTo>
                    <a:pt x="129" y="87"/>
                  </a:lnTo>
                  <a:lnTo>
                    <a:pt x="100" y="159"/>
                  </a:lnTo>
                  <a:lnTo>
                    <a:pt x="93" y="195"/>
                  </a:lnTo>
                  <a:lnTo>
                    <a:pt x="72" y="223"/>
                  </a:lnTo>
                  <a:lnTo>
                    <a:pt x="0" y="195"/>
                  </a:lnTo>
                  <a:lnTo>
                    <a:pt x="10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73" name="Freeform 56">
              <a:hlinkClick r:id="rId98" action="ppaction://hlinkfile"/>
              <a:hlinkHover r:id="rId99" action="ppaction://hlinkfile"/>
            </p:cNvPr>
            <p:cNvSpPr>
              <a:spLocks/>
            </p:cNvSpPr>
            <p:nvPr/>
          </p:nvSpPr>
          <p:spPr bwMode="auto">
            <a:xfrm>
              <a:off x="403" y="878"/>
              <a:ext cx="475" cy="454"/>
            </a:xfrm>
            <a:custGeom>
              <a:avLst/>
              <a:gdLst>
                <a:gd name="T0" fmla="*/ 187 w 475"/>
                <a:gd name="T1" fmla="*/ 0 h 454"/>
                <a:gd name="T2" fmla="*/ 288 w 475"/>
                <a:gd name="T3" fmla="*/ 8 h 454"/>
                <a:gd name="T4" fmla="*/ 303 w 475"/>
                <a:gd name="T5" fmla="*/ 94 h 454"/>
                <a:gd name="T6" fmla="*/ 339 w 475"/>
                <a:gd name="T7" fmla="*/ 94 h 454"/>
                <a:gd name="T8" fmla="*/ 346 w 475"/>
                <a:gd name="T9" fmla="*/ 44 h 454"/>
                <a:gd name="T10" fmla="*/ 447 w 475"/>
                <a:gd name="T11" fmla="*/ 65 h 454"/>
                <a:gd name="T12" fmla="*/ 475 w 475"/>
                <a:gd name="T13" fmla="*/ 101 h 454"/>
                <a:gd name="T14" fmla="*/ 375 w 475"/>
                <a:gd name="T15" fmla="*/ 296 h 454"/>
                <a:gd name="T16" fmla="*/ 267 w 475"/>
                <a:gd name="T17" fmla="*/ 245 h 454"/>
                <a:gd name="T18" fmla="*/ 144 w 475"/>
                <a:gd name="T19" fmla="*/ 454 h 454"/>
                <a:gd name="T20" fmla="*/ 65 w 475"/>
                <a:gd name="T21" fmla="*/ 432 h 454"/>
                <a:gd name="T22" fmla="*/ 0 w 475"/>
                <a:gd name="T23" fmla="*/ 317 h 454"/>
                <a:gd name="T24" fmla="*/ 187 w 475"/>
                <a:gd name="T25" fmla="*/ 0 h 4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75" h="454">
                  <a:moveTo>
                    <a:pt x="187" y="0"/>
                  </a:moveTo>
                  <a:lnTo>
                    <a:pt x="288" y="8"/>
                  </a:lnTo>
                  <a:lnTo>
                    <a:pt x="303" y="94"/>
                  </a:lnTo>
                  <a:lnTo>
                    <a:pt x="339" y="94"/>
                  </a:lnTo>
                  <a:lnTo>
                    <a:pt x="346" y="44"/>
                  </a:lnTo>
                  <a:lnTo>
                    <a:pt x="447" y="65"/>
                  </a:lnTo>
                  <a:lnTo>
                    <a:pt x="475" y="101"/>
                  </a:lnTo>
                  <a:lnTo>
                    <a:pt x="375" y="296"/>
                  </a:lnTo>
                  <a:lnTo>
                    <a:pt x="267" y="245"/>
                  </a:lnTo>
                  <a:lnTo>
                    <a:pt x="144" y="454"/>
                  </a:lnTo>
                  <a:lnTo>
                    <a:pt x="65" y="432"/>
                  </a:lnTo>
                  <a:lnTo>
                    <a:pt x="0" y="317"/>
                  </a:lnTo>
                  <a:lnTo>
                    <a:pt x="187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74" name="Freeform 57">
              <a:hlinkClick r:id="rId100" action="ppaction://hlinkfile"/>
              <a:hlinkHover r:id="rId101" action="ppaction://hlinkfile"/>
            </p:cNvPr>
            <p:cNvSpPr>
              <a:spLocks/>
            </p:cNvSpPr>
            <p:nvPr/>
          </p:nvSpPr>
          <p:spPr bwMode="auto">
            <a:xfrm>
              <a:off x="590" y="634"/>
              <a:ext cx="274" cy="338"/>
            </a:xfrm>
            <a:custGeom>
              <a:avLst/>
              <a:gdLst>
                <a:gd name="T0" fmla="*/ 87 w 274"/>
                <a:gd name="T1" fmla="*/ 0 h 338"/>
                <a:gd name="T2" fmla="*/ 274 w 274"/>
                <a:gd name="T3" fmla="*/ 43 h 338"/>
                <a:gd name="T4" fmla="*/ 260 w 274"/>
                <a:gd name="T5" fmla="*/ 280 h 338"/>
                <a:gd name="T6" fmla="*/ 260 w 274"/>
                <a:gd name="T7" fmla="*/ 309 h 338"/>
                <a:gd name="T8" fmla="*/ 159 w 274"/>
                <a:gd name="T9" fmla="*/ 288 h 338"/>
                <a:gd name="T10" fmla="*/ 152 w 274"/>
                <a:gd name="T11" fmla="*/ 338 h 338"/>
                <a:gd name="T12" fmla="*/ 116 w 274"/>
                <a:gd name="T13" fmla="*/ 338 h 338"/>
                <a:gd name="T14" fmla="*/ 101 w 274"/>
                <a:gd name="T15" fmla="*/ 252 h 338"/>
                <a:gd name="T16" fmla="*/ 0 w 274"/>
                <a:gd name="T17" fmla="*/ 244 h 338"/>
                <a:gd name="T18" fmla="*/ 87 w 274"/>
                <a:gd name="T19" fmla="*/ 0 h 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74" h="338">
                  <a:moveTo>
                    <a:pt x="87" y="0"/>
                  </a:moveTo>
                  <a:lnTo>
                    <a:pt x="274" y="43"/>
                  </a:lnTo>
                  <a:lnTo>
                    <a:pt x="260" y="280"/>
                  </a:lnTo>
                  <a:lnTo>
                    <a:pt x="260" y="309"/>
                  </a:lnTo>
                  <a:lnTo>
                    <a:pt x="159" y="288"/>
                  </a:lnTo>
                  <a:lnTo>
                    <a:pt x="152" y="338"/>
                  </a:lnTo>
                  <a:lnTo>
                    <a:pt x="116" y="338"/>
                  </a:lnTo>
                  <a:lnTo>
                    <a:pt x="101" y="252"/>
                  </a:lnTo>
                  <a:lnTo>
                    <a:pt x="0" y="244"/>
                  </a:lnTo>
                  <a:lnTo>
                    <a:pt x="87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  <p:sp>
          <p:nvSpPr>
            <p:cNvPr id="34875" name="Freeform 58">
              <a:hlinkClick r:id="rId102" action="ppaction://hlinkfile"/>
              <a:hlinkHover r:id="rId103" action="ppaction://hlinkfile"/>
            </p:cNvPr>
            <p:cNvSpPr>
              <a:spLocks/>
            </p:cNvSpPr>
            <p:nvPr/>
          </p:nvSpPr>
          <p:spPr bwMode="auto">
            <a:xfrm>
              <a:off x="648" y="29"/>
              <a:ext cx="893" cy="893"/>
            </a:xfrm>
            <a:custGeom>
              <a:avLst/>
              <a:gdLst>
                <a:gd name="T0" fmla="*/ 65 w 893"/>
                <a:gd name="T1" fmla="*/ 0 h 893"/>
                <a:gd name="T2" fmla="*/ 173 w 893"/>
                <a:gd name="T3" fmla="*/ 36 h 893"/>
                <a:gd name="T4" fmla="*/ 180 w 893"/>
                <a:gd name="T5" fmla="*/ 101 h 893"/>
                <a:gd name="T6" fmla="*/ 446 w 893"/>
                <a:gd name="T7" fmla="*/ 129 h 893"/>
                <a:gd name="T8" fmla="*/ 806 w 893"/>
                <a:gd name="T9" fmla="*/ 461 h 893"/>
                <a:gd name="T10" fmla="*/ 893 w 893"/>
                <a:gd name="T11" fmla="*/ 763 h 893"/>
                <a:gd name="T12" fmla="*/ 641 w 893"/>
                <a:gd name="T13" fmla="*/ 705 h 893"/>
                <a:gd name="T14" fmla="*/ 540 w 893"/>
                <a:gd name="T15" fmla="*/ 835 h 893"/>
                <a:gd name="T16" fmla="*/ 518 w 893"/>
                <a:gd name="T17" fmla="*/ 835 h 893"/>
                <a:gd name="T18" fmla="*/ 504 w 893"/>
                <a:gd name="T19" fmla="*/ 885 h 893"/>
                <a:gd name="T20" fmla="*/ 338 w 893"/>
                <a:gd name="T21" fmla="*/ 835 h 893"/>
                <a:gd name="T22" fmla="*/ 302 w 893"/>
                <a:gd name="T23" fmla="*/ 893 h 893"/>
                <a:gd name="T24" fmla="*/ 202 w 893"/>
                <a:gd name="T25" fmla="*/ 885 h 893"/>
                <a:gd name="T26" fmla="*/ 216 w 893"/>
                <a:gd name="T27" fmla="*/ 648 h 893"/>
                <a:gd name="T28" fmla="*/ 29 w 893"/>
                <a:gd name="T29" fmla="*/ 605 h 893"/>
                <a:gd name="T30" fmla="*/ 0 w 893"/>
                <a:gd name="T31" fmla="*/ 331 h 893"/>
                <a:gd name="T32" fmla="*/ 58 w 893"/>
                <a:gd name="T33" fmla="*/ 194 h 893"/>
                <a:gd name="T34" fmla="*/ 65 w 893"/>
                <a:gd name="T35" fmla="*/ 0 h 8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93" h="893">
                  <a:moveTo>
                    <a:pt x="65" y="0"/>
                  </a:moveTo>
                  <a:lnTo>
                    <a:pt x="173" y="36"/>
                  </a:lnTo>
                  <a:lnTo>
                    <a:pt x="180" y="101"/>
                  </a:lnTo>
                  <a:lnTo>
                    <a:pt x="446" y="129"/>
                  </a:lnTo>
                  <a:lnTo>
                    <a:pt x="806" y="461"/>
                  </a:lnTo>
                  <a:lnTo>
                    <a:pt x="893" y="763"/>
                  </a:lnTo>
                  <a:lnTo>
                    <a:pt x="641" y="705"/>
                  </a:lnTo>
                  <a:lnTo>
                    <a:pt x="540" y="835"/>
                  </a:lnTo>
                  <a:lnTo>
                    <a:pt x="518" y="835"/>
                  </a:lnTo>
                  <a:lnTo>
                    <a:pt x="504" y="885"/>
                  </a:lnTo>
                  <a:lnTo>
                    <a:pt x="338" y="835"/>
                  </a:lnTo>
                  <a:lnTo>
                    <a:pt x="302" y="893"/>
                  </a:lnTo>
                  <a:lnTo>
                    <a:pt x="202" y="885"/>
                  </a:lnTo>
                  <a:lnTo>
                    <a:pt x="216" y="648"/>
                  </a:lnTo>
                  <a:lnTo>
                    <a:pt x="29" y="605"/>
                  </a:lnTo>
                  <a:lnTo>
                    <a:pt x="0" y="331"/>
                  </a:lnTo>
                  <a:lnTo>
                    <a:pt x="58" y="194"/>
                  </a:lnTo>
                  <a:lnTo>
                    <a:pt x="65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lang="ru-RU" sz="1800" b="0">
                <a:solidFill>
                  <a:prstClr val="black"/>
                </a:solidFill>
                <a:latin typeface="Calibri"/>
                <a:cs typeface="+mn-cs"/>
              </a:endParaRPr>
            </a:p>
          </p:txBody>
        </p:sp>
      </p:grpSp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899592" y="2420888"/>
            <a:ext cx="7772400" cy="2178255"/>
          </a:xfrm>
        </p:spPr>
        <p:txBody>
          <a:bodyPr>
            <a:noAutofit/>
          </a:bodyPr>
          <a:lstStyle/>
          <a:p>
            <a:pPr lvl="0" algn="l"/>
            <a:r>
              <a:rPr lang="ru-RU" sz="3200" i="1" dirty="0"/>
              <a:t>Планирование нейрореабилитационной помощи и повышение ее социально-экономической эффективности в условиях ОМС: опыт Свердловской </a:t>
            </a:r>
            <a:r>
              <a:rPr lang="ru-RU" sz="3200" i="1" dirty="0" smtClean="0"/>
              <a:t>области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u="sng" dirty="0"/>
              <a:t>Белкин А.А.</a:t>
            </a:r>
            <a:r>
              <a:rPr lang="ru-RU" sz="2800" dirty="0"/>
              <a:t> - </a:t>
            </a:r>
            <a:r>
              <a:rPr lang="ru-RU" sz="2000" dirty="0"/>
              <a:t>г</a:t>
            </a:r>
            <a:r>
              <a:rPr lang="ru-RU" sz="1800" dirty="0"/>
              <a:t>лавный внештатный специалист УрФО</a:t>
            </a:r>
            <a:br>
              <a:rPr lang="ru-RU" sz="1800" dirty="0"/>
            </a:br>
            <a:r>
              <a:rPr lang="ru-RU" sz="2800" dirty="0"/>
              <a:t>Белявский А.Р.- </a:t>
            </a:r>
            <a:r>
              <a:rPr lang="ru-RU" sz="1800" dirty="0"/>
              <a:t>Министр здравоохранения Свердловской области </a:t>
            </a:r>
            <a:br>
              <a:rPr lang="ru-RU" sz="1800" dirty="0"/>
            </a:br>
            <a:r>
              <a:rPr lang="ru-RU" sz="2800" dirty="0"/>
              <a:t>Шелякин В.А. </a:t>
            </a:r>
            <a:r>
              <a:rPr lang="ru-RU" sz="2400" dirty="0"/>
              <a:t>– </a:t>
            </a:r>
            <a:r>
              <a:rPr lang="ru-RU" sz="1800" dirty="0"/>
              <a:t>директор Свердловского Фонда ОМС</a:t>
            </a:r>
            <a:r>
              <a:rPr lang="ru-RU" sz="2400" dirty="0"/>
              <a:t> </a:t>
            </a:r>
            <a:r>
              <a:rPr lang="en-US" sz="2400" dirty="0"/>
              <a:t/>
            </a:r>
            <a:br>
              <a:rPr lang="en-US" sz="2400" dirty="0"/>
            </a:br>
            <a:endParaRPr lang="ru-RU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3248351" y="6237312"/>
            <a:ext cx="2505814" cy="3821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Москва 20-10-2014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637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Внедрить систему оказания помощи по профилю «медицинская реабилитация» в Свердловской области без увеличения финансовой емкости ОМС и частичной привязкой к существующим субъектам оказания помощи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721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Определить принципиальную схему маршрутизации на этапах реабилитации</a:t>
            </a:r>
          </a:p>
          <a:p>
            <a:r>
              <a:rPr lang="ru-RU" sz="2400" dirty="0" smtClean="0"/>
              <a:t>Определить потребность в нейрореабилитации</a:t>
            </a:r>
          </a:p>
          <a:p>
            <a:r>
              <a:rPr lang="ru-RU" sz="2400" dirty="0"/>
              <a:t>Обозначить и закрепить субъекты оказания реабилитационной помощи в соответствии с </a:t>
            </a:r>
            <a:r>
              <a:rPr lang="ru-RU" sz="2400" dirty="0" smtClean="0"/>
              <a:t>Порядком</a:t>
            </a:r>
          </a:p>
          <a:p>
            <a:r>
              <a:rPr lang="ru-RU" sz="2400" dirty="0" smtClean="0"/>
              <a:t>Сформировать </a:t>
            </a:r>
            <a:r>
              <a:rPr lang="ru-RU" sz="2400" dirty="0"/>
              <a:t>КСГ и определить тариф исходя из технологической дифференциации субъектов</a:t>
            </a:r>
            <a:r>
              <a:rPr lang="ru-RU" sz="2400" dirty="0" smtClean="0"/>
              <a:t>.</a:t>
            </a:r>
            <a:endParaRPr lang="ru-RU" sz="2400" dirty="0"/>
          </a:p>
          <a:p>
            <a:r>
              <a:rPr lang="ru-RU" sz="2400" dirty="0" smtClean="0"/>
              <a:t>Выявить источники финансирования в структуре нозологического финансирования на основе анализа оплаченных случаев.</a:t>
            </a:r>
          </a:p>
          <a:p>
            <a:r>
              <a:rPr lang="ru-RU" sz="2400" dirty="0" smtClean="0"/>
              <a:t>Определить принципы планирования объемов помощи и финансовой емкости реабилитации на 2015</a:t>
            </a:r>
          </a:p>
        </p:txBody>
      </p:sp>
    </p:spTree>
    <p:extLst>
      <p:ext uri="{BB962C8B-B14F-4D97-AF65-F5344CB8AC3E}">
        <p14:creationId xmlns:p14="http://schemas.microsoft.com/office/powerpoint/2010/main" val="866141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Законодательные документы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Приказ Министерства здравоохранения Российской Федерации от 29.12.2012 № 1705н «О порядке организации медицинской реабилитации». </a:t>
            </a:r>
            <a:endParaRPr lang="ru-RU" dirty="0" smtClean="0"/>
          </a:p>
          <a:p>
            <a:r>
              <a:rPr lang="ru-RU" dirty="0" smtClean="0"/>
              <a:t>Приказ Министерства здравоохранения Свердловской области от 28.08.2014 №1028-п «Об организации оказания медицинской помощи больным с заболеваниями центральной и периферической нервной системы по профилю «медицинская реабилитация»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9795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Определить принципиальную схему маршрутизации на этапах реабилитации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Задача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0667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 rotWithShape="1">
          <a:blip r:embed="rId2"/>
          <a:srcRect b="16797"/>
          <a:stretch/>
        </p:blipFill>
        <p:spPr>
          <a:xfrm>
            <a:off x="0" y="117475"/>
            <a:ext cx="6270625" cy="3610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Изображение 12" descr="rbso_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647" y="433134"/>
            <a:ext cx="1335024" cy="3322320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251520" y="2708920"/>
            <a:ext cx="5904656" cy="720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251520" y="2924944"/>
            <a:ext cx="5904656" cy="720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251520" y="3140968"/>
            <a:ext cx="5904656" cy="720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193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 rotWithShape="1">
          <a:blip r:embed="rId2"/>
          <a:srcRect b="53686"/>
          <a:stretch/>
        </p:blipFill>
        <p:spPr>
          <a:xfrm>
            <a:off x="1" y="84572"/>
            <a:ext cx="3063874" cy="981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0450" y="1066563"/>
            <a:ext cx="6781800" cy="863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1625" y="1930163"/>
            <a:ext cx="5845175" cy="4797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6195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538740" cy="75897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Потребность в реабилитации на основе оценки тяжести пациентов по шкале Рэнкин – инструмент сосудистой Программы</a:t>
            </a:r>
            <a:endParaRPr lang="ru-RU" sz="2400" dirty="0"/>
          </a:p>
        </p:txBody>
      </p:sp>
      <p:graphicFrame>
        <p:nvGraphicFramePr>
          <p:cNvPr id="76802" name="Содержимое 3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728486178"/>
              </p:ext>
            </p:extLst>
          </p:nvPr>
        </p:nvGraphicFramePr>
        <p:xfrm>
          <a:off x="2483768" y="1628800"/>
          <a:ext cx="6429548" cy="374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name="Лист" r:id="rId3" imgW="8305800" imgH="4635500" progId="Excel.Sheet.8">
                  <p:embed/>
                </p:oleObj>
              </mc:Choice>
              <mc:Fallback>
                <p:oleObj name="Лист" r:id="rId3" imgW="8305800" imgH="463550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1628800"/>
                        <a:ext cx="6429548" cy="374441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53389"/>
              </p:ext>
            </p:extLst>
          </p:nvPr>
        </p:nvGraphicFramePr>
        <p:xfrm>
          <a:off x="84666" y="1576637"/>
          <a:ext cx="2155957" cy="2857500"/>
        </p:xfrm>
        <a:graphic>
          <a:graphicData uri="http://schemas.openxmlformats.org/drawingml/2006/table">
            <a:tbl>
              <a:tblPr firstRow="1" bandRow="1" bandCol="1">
                <a:tableStyleId>{7E9639D4-E3E2-4D34-9284-5A2195B3D0D7}</a:tableStyleId>
              </a:tblPr>
              <a:tblGrid>
                <a:gridCol w="165065"/>
                <a:gridCol w="640506"/>
                <a:gridCol w="675193"/>
                <a:gridCol w="675193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2011 г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2013 г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2014</a:t>
                      </a:r>
                    </a:p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6 </a:t>
                      </a:r>
                      <a:r>
                        <a:rPr lang="ru-RU" sz="18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мес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2956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2610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1311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4299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4470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2398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2789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2873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1523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1355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1459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867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3298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3578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1896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990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1256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733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1789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1845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17476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18091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9657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547664" y="2420888"/>
            <a:ext cx="648072" cy="1440159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36000"/>
                </a:schemeClr>
              </a:gs>
              <a:gs pos="35000">
                <a:schemeClr val="accent6">
                  <a:tint val="37000"/>
                  <a:satMod val="300000"/>
                  <a:alpha val="36000"/>
                </a:schemeClr>
              </a:gs>
              <a:gs pos="100000">
                <a:schemeClr val="accent6">
                  <a:tint val="15000"/>
                  <a:satMod val="350000"/>
                  <a:alpha val="36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547664" y="4653136"/>
            <a:ext cx="792088" cy="432048"/>
          </a:xfrm>
          <a:prstGeom prst="wedgeRoundRectCallout">
            <a:avLst>
              <a:gd name="adj1" fmla="val -13510"/>
              <a:gd name="adj2" fmla="val -228610"/>
              <a:gd name="adj3" fmla="val 16667"/>
            </a:avLst>
          </a:prstGeom>
          <a:solidFill>
            <a:srgbClr val="FFFFFF">
              <a:alpha val="47000"/>
            </a:srgb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5019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6632"/>
            <a:ext cx="7776864" cy="668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66FF"/>
                </a:solidFill>
              </a:rPr>
              <a:t>Задача №2 Определить </a:t>
            </a:r>
            <a:r>
              <a:rPr lang="ru-RU" dirty="0">
                <a:solidFill>
                  <a:srgbClr val="3366FF"/>
                </a:solidFill>
              </a:rPr>
              <a:t>потребность в нейрореабилитации</a:t>
            </a:r>
          </a:p>
          <a:p>
            <a:r>
              <a:rPr lang="ru-RU" dirty="0" smtClean="0">
                <a:solidFill>
                  <a:srgbClr val="3366FF"/>
                </a:solidFill>
              </a:rPr>
              <a:t> </a:t>
            </a:r>
            <a:endParaRPr lang="ru-RU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044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</a:t>
            </a:r>
            <a:r>
              <a:rPr lang="ru-RU" dirty="0" smtClean="0">
                <a:solidFill>
                  <a:schemeClr val="tx1"/>
                </a:solidFill>
              </a:rPr>
              <a:t>ели ранней реабилитации – категория конкретная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2786498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7502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1179"/>
            <a:ext cx="7776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93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Направление на консультацию</a:t>
            </a:r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72" y="1417638"/>
            <a:ext cx="3708328" cy="4889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46" y="1417638"/>
            <a:ext cx="4546600" cy="454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4918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Почему приоритет у нейрореабилитации?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64904"/>
          </a:xfrm>
        </p:spPr>
        <p:txBody>
          <a:bodyPr/>
          <a:lstStyle/>
          <a:p>
            <a:r>
              <a:rPr lang="ru-RU" dirty="0" smtClean="0"/>
              <a:t>Самый высокий уровень инвалидизации при острой церебральной недостаточности  (75%) – ОНМК и ЧМТ</a:t>
            </a:r>
          </a:p>
          <a:p>
            <a:r>
              <a:rPr lang="ru-RU" dirty="0" smtClean="0"/>
              <a:t>Самый высокий темп прироста: ежегодно 8-10 тысяч новых случаев.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437112"/>
            <a:ext cx="7992888" cy="1014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ru-RU" sz="3200" b="0" dirty="0">
                <a:solidFill>
                  <a:srgbClr val="000000"/>
                </a:solidFill>
                <a:latin typeface="+mn-lt"/>
              </a:rPr>
              <a:t>Самая отработанная модель организации помощи (сосудистая программа)</a:t>
            </a:r>
          </a:p>
        </p:txBody>
      </p:sp>
    </p:spTree>
    <p:extLst>
      <p:ext uri="{BB962C8B-B14F-4D97-AF65-F5344CB8AC3E}">
        <p14:creationId xmlns:p14="http://schemas.microsoft.com/office/powerpoint/2010/main" val="2355664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880046"/>
          </a:xfrm>
        </p:spPr>
        <p:txBody>
          <a:bodyPr/>
          <a:lstStyle/>
          <a:p>
            <a:r>
              <a:rPr lang="ru-RU" dirty="0" smtClean="0"/>
              <a:t>Консультация реабилитолога</a:t>
            </a:r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153"/>
            <a:ext cx="4069043" cy="5158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766" y="1270153"/>
            <a:ext cx="4617610" cy="55878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343766" y="3711485"/>
            <a:ext cx="4800234" cy="271763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6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6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496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914400" y="664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Взаимодействие этапов</a:t>
            </a:r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8880"/>
            <a:ext cx="4928039" cy="3696029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3" y="2436043"/>
            <a:ext cx="4283968" cy="3212976"/>
          </a:xfrm>
          <a:prstGeom prst="rect">
            <a:avLst/>
          </a:prstGeom>
        </p:spPr>
      </p:pic>
      <p:pic>
        <p:nvPicPr>
          <p:cNvPr id="7" name="Изображение 6" descr="BU00474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809666"/>
            <a:ext cx="2257056" cy="1062403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620688"/>
            <a:ext cx="4320480" cy="3242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07214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67544" y="13216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 rotWithShape="1">
          <a:blip r:embed="rId2"/>
          <a:srcRect b="67034"/>
          <a:stretch/>
        </p:blipFill>
        <p:spPr>
          <a:xfrm>
            <a:off x="193653" y="351330"/>
            <a:ext cx="8537963" cy="1066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700808"/>
            <a:ext cx="4192214" cy="5307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691" y="1666044"/>
            <a:ext cx="4254305" cy="5191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222528" y="1121693"/>
            <a:ext cx="4509088" cy="29594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азвание 3"/>
          <p:cNvSpPr txBox="1">
            <a:spLocks/>
          </p:cNvSpPr>
          <p:nvPr/>
        </p:nvSpPr>
        <p:spPr>
          <a:xfrm>
            <a:off x="539552" y="908721"/>
            <a:ext cx="77724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solidFill>
                  <a:srgbClr val="FF0000"/>
                </a:solidFill>
              </a:rPr>
              <a:t>Как </a:t>
            </a:r>
            <a:r>
              <a:rPr lang="ru-RU" sz="4000" dirty="0" err="1" smtClean="0">
                <a:solidFill>
                  <a:srgbClr val="FF0000"/>
                </a:solidFill>
              </a:rPr>
              <a:t>экспертировать</a:t>
            </a:r>
            <a:r>
              <a:rPr lang="ru-RU" sz="4000" dirty="0" smtClean="0">
                <a:solidFill>
                  <a:srgbClr val="FF0000"/>
                </a:solidFill>
              </a:rPr>
              <a:t>?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518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>
          <a:xfrm>
            <a:off x="722312" y="4406900"/>
            <a:ext cx="8098159" cy="1362075"/>
          </a:xfrm>
        </p:spPr>
        <p:txBody>
          <a:bodyPr>
            <a:normAutofit fontScale="90000"/>
          </a:bodyPr>
          <a:lstStyle/>
          <a:p>
            <a:r>
              <a:rPr lang="ru-RU" dirty="0"/>
              <a:t>Обозначить и закрепить субъекты оказания реабилитационной помощи в соответствии с Порядком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Задача №3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2034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00"/>
            <a:ext cx="6120400" cy="3096344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1475656" y="5373216"/>
            <a:ext cx="5760640" cy="6480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реабилитации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95736" y="4653136"/>
            <a:ext cx="4320480" cy="6480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Отделение реабилитации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43808" y="3933056"/>
            <a:ext cx="2808312" cy="6480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Дневной стационар</a:t>
            </a:r>
            <a:endParaRPr lang="ru-RU" dirty="0"/>
          </a:p>
        </p:txBody>
      </p:sp>
      <p:pic>
        <p:nvPicPr>
          <p:cNvPr id="7" name="Изображение 6" descr="AA05385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548680"/>
            <a:ext cx="1639334" cy="239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346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0"/>
            <a:ext cx="8033657" cy="68580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2276872"/>
            <a:ext cx="2808312" cy="6480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Дневной стационар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4149080"/>
            <a:ext cx="2736304" cy="6480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Отделение реабилитации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6333439"/>
            <a:ext cx="3125407" cy="50405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Центр реабилитации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674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2400"/>
            <a:ext cx="6147453" cy="5673725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732741" y="5299572"/>
            <a:ext cx="5586162" cy="65939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1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1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225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"/>
            <a:ext cx="9144000" cy="660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95536" y="6237312"/>
            <a:ext cx="8136904" cy="28803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11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11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4293096"/>
            <a:ext cx="8136904" cy="28803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11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11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326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519732"/>
              </p:ext>
            </p:extLst>
          </p:nvPr>
        </p:nvGraphicFramePr>
        <p:xfrm>
          <a:off x="3707904" y="1196752"/>
          <a:ext cx="4701923" cy="3240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7" name="Документ" r:id="rId3" imgW="6007100" imgH="4140200" progId="Word.Document.12">
                  <p:embed/>
                </p:oleObj>
              </mc:Choice>
              <mc:Fallback>
                <p:oleObj name="Документ" r:id="rId3" imgW="6007100" imgH="4140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07904" y="1196752"/>
                        <a:ext cx="4701923" cy="32406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Субъекты медицинской помощи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09120"/>
            <a:ext cx="8229600" cy="161704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Реабилитация может быть привлекательной для негосударственных инвестиций технологией.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7020272" y="1340768"/>
            <a:ext cx="576064" cy="504056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2" y="6237312"/>
            <a:ext cx="8496944" cy="437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0" dirty="0" smtClean="0">
                <a:solidFill>
                  <a:schemeClr val="tx1"/>
                </a:solidFill>
              </a:rPr>
              <a:t>Доклад о </a:t>
            </a:r>
            <a:r>
              <a:rPr lang="ru-RU" sz="1200" b="0" dirty="0">
                <a:solidFill>
                  <a:schemeClr val="tx1"/>
                </a:solidFill>
              </a:rPr>
              <a:t>реализации Программы государственных гарантий </a:t>
            </a:r>
            <a:r>
              <a:rPr lang="ru-RU" sz="1200" b="0" dirty="0" smtClean="0">
                <a:solidFill>
                  <a:schemeClr val="tx1"/>
                </a:solidFill>
              </a:rPr>
              <a:t> бесплатного </a:t>
            </a:r>
            <a:r>
              <a:rPr lang="ru-RU" sz="1200" b="0" dirty="0">
                <a:solidFill>
                  <a:schemeClr val="tx1"/>
                </a:solidFill>
              </a:rPr>
              <a:t>оказания гражданам медицинской помощи в 2013 году</a:t>
            </a:r>
          </a:p>
        </p:txBody>
      </p:sp>
    </p:spTree>
    <p:extLst>
      <p:ext uri="{BB962C8B-B14F-4D97-AF65-F5344CB8AC3E}">
        <p14:creationId xmlns:p14="http://schemas.microsoft.com/office/powerpoint/2010/main" val="38285929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Сформировать КСГ и определить тариф исходя из технологической дифференциации субъектов.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Задача №4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1940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kumimoji="0" lang="ru-RU" sz="4000" smtClean="0"/>
              <a:t>Охват программой</a:t>
            </a:r>
          </a:p>
        </p:txBody>
      </p:sp>
      <p:graphicFrame>
        <p:nvGraphicFramePr>
          <p:cNvPr id="16386" name="Object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7554650"/>
              </p:ext>
            </p:extLst>
          </p:nvPr>
        </p:nvGraphicFramePr>
        <p:xfrm>
          <a:off x="306388" y="1792288"/>
          <a:ext cx="6281737" cy="385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5" name="Лист" r:id="rId4" imgW="20574000" imgH="12636500" progId="Excel.Sheet.8">
                  <p:embed/>
                </p:oleObj>
              </mc:Choice>
              <mc:Fallback>
                <p:oleObj name="Лист" r:id="rId4" imgW="20574000" imgH="12636500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388" y="1792288"/>
                        <a:ext cx="6281737" cy="3857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1071563" y="6357938"/>
            <a:ext cx="7000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  <a:latin typeface="Calibri" pitchFamily="34" charset="0"/>
              </a:rPr>
              <a:t>Численность взрослого населения  ≈ 3 602 301</a:t>
            </a:r>
          </a:p>
        </p:txBody>
      </p:sp>
      <p:sp>
        <p:nvSpPr>
          <p:cNvPr id="16388" name="Text Box 15"/>
          <p:cNvSpPr txBox="1">
            <a:spLocks noChangeArrowheads="1"/>
          </p:cNvSpPr>
          <p:nvPr/>
        </p:nvSpPr>
        <p:spPr bwMode="auto">
          <a:xfrm>
            <a:off x="4965700" y="2268538"/>
            <a:ext cx="968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6389" name="Изображение 1"/>
          <p:cNvPicPr>
            <a:picLocks noChangeAspect="1"/>
          </p:cNvPicPr>
          <p:nvPr/>
        </p:nvPicPr>
        <p:blipFill>
          <a:blip r:embed="rId6" cstate="print"/>
          <a:srcRect l="15518" t="23035" r="15118" b="30061"/>
          <a:stretch>
            <a:fillRect/>
          </a:stretch>
        </p:blipFill>
        <p:spPr bwMode="auto">
          <a:xfrm>
            <a:off x="4916488" y="2708920"/>
            <a:ext cx="4227512" cy="214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TextBox 2"/>
          <p:cNvSpPr txBox="1">
            <a:spLocks noChangeArrowheads="1"/>
          </p:cNvSpPr>
          <p:nvPr/>
        </p:nvSpPr>
        <p:spPr bwMode="auto">
          <a:xfrm>
            <a:off x="6446838" y="2525713"/>
            <a:ext cx="6981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 smtClean="0"/>
              <a:t>2010</a:t>
            </a:r>
            <a:endParaRPr lang="ru-RU" dirty="0"/>
          </a:p>
        </p:txBody>
      </p:sp>
      <p:sp>
        <p:nvSpPr>
          <p:cNvPr id="16391" name="Прямоугольник 3"/>
          <p:cNvSpPr>
            <a:spLocks noChangeArrowheads="1"/>
          </p:cNvSpPr>
          <p:nvPr/>
        </p:nvSpPr>
        <p:spPr bwMode="auto">
          <a:xfrm>
            <a:off x="1071563" y="1898650"/>
            <a:ext cx="6981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201</a:t>
            </a:r>
            <a:r>
              <a:rPr lang="ru-RU" dirty="0"/>
              <a:t>4</a:t>
            </a:r>
          </a:p>
        </p:txBody>
      </p:sp>
      <p:sp>
        <p:nvSpPr>
          <p:cNvPr id="9" name="Скругленный прямоугольник 8"/>
          <p:cNvSpPr>
            <a:spLocks noChangeArrowheads="1"/>
          </p:cNvSpPr>
          <p:nvPr/>
        </p:nvSpPr>
        <p:spPr bwMode="auto">
          <a:xfrm>
            <a:off x="107504" y="3068960"/>
            <a:ext cx="9036496" cy="83899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E0"/>
              </a:gs>
              <a:gs pos="64999">
                <a:srgbClr val="FFFFB2"/>
              </a:gs>
              <a:gs pos="100000">
                <a:srgbClr val="FFFF90"/>
              </a:gs>
            </a:gsLst>
            <a:lin ang="5400000" scaled="1"/>
          </a:gradFill>
          <a:ln w="9525">
            <a:solidFill>
              <a:srgbClr val="CCCC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>
              <a:buSzPct val="140000"/>
            </a:pPr>
            <a:r>
              <a:rPr lang="ru-RU" sz="2400" b="1" dirty="0">
                <a:solidFill>
                  <a:srgbClr val="FF0000"/>
                </a:solidFill>
              </a:rPr>
              <a:t>Цели на период </a:t>
            </a:r>
            <a:r>
              <a:rPr lang="ru-RU" sz="2400" b="1" dirty="0" smtClean="0">
                <a:solidFill>
                  <a:srgbClr val="FF0000"/>
                </a:solidFill>
              </a:rPr>
              <a:t>2009</a:t>
            </a:r>
            <a:r>
              <a:rPr lang="ru-RU" sz="2400" b="1" dirty="0" smtClean="0">
                <a:solidFill>
                  <a:srgbClr val="FF0000"/>
                </a:solidFill>
                <a:sym typeface="Symbol" pitchFamily="18" charset="2"/>
              </a:rPr>
              <a:t></a:t>
            </a:r>
            <a:r>
              <a:rPr lang="ru-RU" sz="2400" b="1" dirty="0">
                <a:solidFill>
                  <a:srgbClr val="FF0000"/>
                </a:solidFill>
              </a:rPr>
              <a:t>2015 гг.: </a:t>
            </a:r>
          </a:p>
          <a:p>
            <a:pPr>
              <a:buSzPct val="140000"/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FF0000"/>
                </a:solidFill>
              </a:rPr>
              <a:t>100 </a:t>
            </a:r>
            <a:r>
              <a:rPr lang="ru-RU" sz="1600" b="1" dirty="0">
                <a:solidFill>
                  <a:srgbClr val="FF0000"/>
                </a:solidFill>
              </a:rPr>
              <a:t>%</a:t>
            </a:r>
            <a:r>
              <a:rPr lang="ru-RU" sz="1600" b="1" dirty="0">
                <a:solidFill>
                  <a:srgbClr val="000066"/>
                </a:solidFill>
              </a:rPr>
              <a:t> больных с инсультом </a:t>
            </a:r>
            <a:r>
              <a:rPr lang="ru-RU" sz="1600" b="1" dirty="0" smtClean="0">
                <a:solidFill>
                  <a:srgbClr val="000066"/>
                </a:solidFill>
              </a:rPr>
              <a:t>должны госпитализироваться в первичные сосудистые отделения;</a:t>
            </a:r>
            <a:endParaRPr lang="ru-RU" sz="16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832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 rotWithShape="1">
          <a:blip r:embed="rId2"/>
          <a:srcRect b="53686"/>
          <a:stretch/>
        </p:blipFill>
        <p:spPr>
          <a:xfrm>
            <a:off x="1" y="117476"/>
            <a:ext cx="4159250" cy="1333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670050"/>
            <a:ext cx="6769100" cy="2552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Изображение 5" descr="skd182715sd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007" y="0"/>
            <a:ext cx="2303145" cy="685800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323528" y="2924944"/>
            <a:ext cx="62646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23528" y="3140968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5174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162"/>
            <a:ext cx="7162800" cy="14478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19125" y="920750"/>
            <a:ext cx="1841500" cy="20637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4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4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25" y="1612900"/>
            <a:ext cx="5534025" cy="1894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0625" y="3439983"/>
            <a:ext cx="6464300" cy="45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2569" y="3897183"/>
            <a:ext cx="5304361" cy="2960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450" y="1816100"/>
            <a:ext cx="6565900" cy="2578100"/>
          </a:xfrm>
          <a:prstGeom prst="rect">
            <a:avLst/>
          </a:prstGeom>
        </p:spPr>
      </p:pic>
      <p:pic>
        <p:nvPicPr>
          <p:cNvPr id="10" name="Изображение 9" descr="AA002817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457" y="-11162"/>
            <a:ext cx="1580468" cy="215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823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99250" cy="1783164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57200" y="904875"/>
            <a:ext cx="923925" cy="2540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9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9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968500"/>
            <a:ext cx="5892800" cy="2657537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525" y="3540125"/>
            <a:ext cx="5905500" cy="2908300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0800" y="508000"/>
            <a:ext cx="6502400" cy="5829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2764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" y="58738"/>
            <a:ext cx="6337300" cy="1358900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667000" y="904875"/>
            <a:ext cx="984250" cy="2540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9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9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735138"/>
            <a:ext cx="6921500" cy="3035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8900" y="1981200"/>
            <a:ext cx="6413500" cy="2895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1025" y="2195817"/>
            <a:ext cx="7175500" cy="3484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06053" y="793749"/>
            <a:ext cx="5865394" cy="557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400" y="406400"/>
            <a:ext cx="6553200" cy="604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97742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Экономический расчет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070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Структура тарифа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844824"/>
            <a:ext cx="8424936" cy="3874906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0" dirty="0">
                <a:solidFill>
                  <a:schemeClr val="tx1"/>
                </a:solidFill>
              </a:rPr>
              <a:t>В структуре расходов на оказание медицинской помощи за счет средств обязательного медицинского страхования в 2013 году </a:t>
            </a:r>
            <a:endParaRPr lang="ru-RU" sz="2400" b="0" dirty="0" smtClean="0">
              <a:solidFill>
                <a:schemeClr val="tx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ru-RU" sz="2400" b="0" dirty="0" smtClean="0">
                <a:solidFill>
                  <a:schemeClr val="tx1"/>
                </a:solidFill>
              </a:rPr>
              <a:t>расходы </a:t>
            </a:r>
            <a:r>
              <a:rPr lang="ru-RU" sz="2400" b="0" dirty="0">
                <a:solidFill>
                  <a:schemeClr val="tx1"/>
                </a:solidFill>
              </a:rPr>
              <a:t>на оплату труда с начислениями (69,6 %</a:t>
            </a:r>
            <a:r>
              <a:rPr lang="ru-RU" sz="2400" b="0" dirty="0" smtClean="0">
                <a:solidFill>
                  <a:schemeClr val="tx1"/>
                </a:solidFill>
              </a:rPr>
              <a:t>) -</a:t>
            </a:r>
            <a:r>
              <a:rPr lang="ru-RU" sz="2400" b="0" dirty="0" smtClean="0">
                <a:solidFill>
                  <a:srgbClr val="FF0000"/>
                </a:solidFill>
              </a:rPr>
              <a:t>74%</a:t>
            </a:r>
            <a:r>
              <a:rPr lang="ru-RU" sz="2400" b="0" dirty="0" smtClean="0">
                <a:solidFill>
                  <a:schemeClr val="tx1"/>
                </a:solidFill>
              </a:rPr>
              <a:t>. </a:t>
            </a:r>
            <a:endParaRPr lang="ru-RU" sz="2400" b="0" dirty="0" smtClean="0">
              <a:solidFill>
                <a:schemeClr val="tx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ru-RU" sz="2400" b="0" dirty="0">
                <a:solidFill>
                  <a:schemeClr val="tx1"/>
                </a:solidFill>
              </a:rPr>
              <a:t>п</a:t>
            </a:r>
            <a:r>
              <a:rPr lang="ru-RU" sz="2400" b="0" dirty="0" smtClean="0">
                <a:solidFill>
                  <a:schemeClr val="tx1"/>
                </a:solidFill>
              </a:rPr>
              <a:t>рочие </a:t>
            </a:r>
            <a:r>
              <a:rPr lang="ru-RU" sz="2400" b="0" dirty="0">
                <a:solidFill>
                  <a:schemeClr val="tx1"/>
                </a:solidFill>
              </a:rPr>
              <a:t>расходы </a:t>
            </a:r>
            <a:r>
              <a:rPr lang="ru-RU" sz="2400" b="0" dirty="0" smtClean="0">
                <a:solidFill>
                  <a:schemeClr val="tx1"/>
                </a:solidFill>
              </a:rPr>
              <a:t>13,4 </a:t>
            </a:r>
            <a:r>
              <a:rPr lang="ru-RU" sz="2400" b="0" dirty="0">
                <a:solidFill>
                  <a:schemeClr val="tx1"/>
                </a:solidFill>
              </a:rPr>
              <a:t>%, </a:t>
            </a:r>
            <a:endParaRPr lang="ru-RU" sz="2400" b="0" dirty="0" smtClean="0">
              <a:solidFill>
                <a:schemeClr val="tx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ru-RU" sz="2400" b="0" dirty="0" smtClean="0">
                <a:solidFill>
                  <a:schemeClr val="tx1"/>
                </a:solidFill>
              </a:rPr>
              <a:t>расходы </a:t>
            </a:r>
            <a:r>
              <a:rPr lang="ru-RU" sz="2400" b="0" dirty="0">
                <a:solidFill>
                  <a:schemeClr val="tx1"/>
                </a:solidFill>
              </a:rPr>
              <a:t>на медикаменты и перевязочные средства – </a:t>
            </a:r>
            <a:r>
              <a:rPr lang="ru-RU" sz="2400" b="0" dirty="0" smtClean="0">
                <a:solidFill>
                  <a:schemeClr val="tx1"/>
                </a:solidFill>
              </a:rPr>
              <a:t>10,2</a:t>
            </a:r>
            <a:r>
              <a:rPr lang="ru-RU" sz="2400" b="0" dirty="0" smtClean="0">
                <a:solidFill>
                  <a:schemeClr val="tx1"/>
                </a:solidFill>
              </a:rPr>
              <a:t>%</a:t>
            </a:r>
            <a:r>
              <a:rPr lang="ru-RU" sz="2400" b="0" dirty="0" smtClean="0">
                <a:solidFill>
                  <a:schemeClr val="tx1"/>
                </a:solidFill>
              </a:rPr>
              <a:t>-</a:t>
            </a:r>
            <a:r>
              <a:rPr lang="ru-RU" sz="2400" b="0" dirty="0" smtClean="0">
                <a:solidFill>
                  <a:srgbClr val="FF0000"/>
                </a:solidFill>
              </a:rPr>
              <a:t>5%</a:t>
            </a:r>
            <a:r>
              <a:rPr lang="ru-RU" sz="2400" b="0" dirty="0" smtClean="0">
                <a:solidFill>
                  <a:schemeClr val="tx1"/>
                </a:solidFill>
              </a:rPr>
              <a:t> </a:t>
            </a:r>
            <a:endParaRPr lang="ru-RU" sz="2400" b="0" dirty="0" smtClean="0">
              <a:solidFill>
                <a:schemeClr val="tx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ru-RU" sz="2400" b="0" dirty="0" smtClean="0">
                <a:solidFill>
                  <a:schemeClr val="tx1"/>
                </a:solidFill>
              </a:rPr>
              <a:t>оплата </a:t>
            </a:r>
            <a:r>
              <a:rPr lang="ru-RU" sz="2400" b="0" dirty="0">
                <a:solidFill>
                  <a:schemeClr val="tx1"/>
                </a:solidFill>
              </a:rPr>
              <a:t>коммунальных услуг – 3,7 %, </a:t>
            </a:r>
            <a:endParaRPr lang="ru-RU" sz="2400" b="0" dirty="0" smtClean="0">
              <a:solidFill>
                <a:schemeClr val="tx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ru-RU" sz="2400" b="0" dirty="0" smtClean="0">
                <a:solidFill>
                  <a:schemeClr val="tx1"/>
                </a:solidFill>
              </a:rPr>
              <a:t>продукты </a:t>
            </a:r>
            <a:r>
              <a:rPr lang="ru-RU" sz="2400" b="0" dirty="0">
                <a:solidFill>
                  <a:schemeClr val="tx1"/>
                </a:solidFill>
              </a:rPr>
              <a:t>питания – 2,1 </a:t>
            </a:r>
            <a:r>
              <a:rPr lang="ru-RU" sz="2400" b="0" dirty="0" smtClean="0">
                <a:solidFill>
                  <a:schemeClr val="tx1"/>
                </a:solidFill>
              </a:rPr>
              <a:t>% - </a:t>
            </a:r>
            <a:r>
              <a:rPr lang="ru-RU" sz="2400" b="0" dirty="0" smtClean="0">
                <a:solidFill>
                  <a:srgbClr val="FF0000"/>
                </a:solidFill>
              </a:rPr>
              <a:t>4,9</a:t>
            </a:r>
            <a:r>
              <a:rPr lang="ru-RU" sz="2400" b="0" dirty="0" smtClean="0">
                <a:solidFill>
                  <a:schemeClr val="tx1"/>
                </a:solidFill>
              </a:rPr>
              <a:t>, </a:t>
            </a:r>
            <a:endParaRPr lang="ru-RU" sz="2400" b="0" dirty="0" smtClean="0">
              <a:solidFill>
                <a:schemeClr val="tx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ru-RU" sz="2400" b="0" dirty="0" smtClean="0">
                <a:solidFill>
                  <a:schemeClr val="tx1"/>
                </a:solidFill>
              </a:rPr>
              <a:t>оплата </a:t>
            </a:r>
            <a:r>
              <a:rPr lang="ru-RU" sz="2400" b="0" dirty="0">
                <a:solidFill>
                  <a:schemeClr val="tx1"/>
                </a:solidFill>
              </a:rPr>
              <a:t>горюче-смазочных материалов – 0,7 %, </a:t>
            </a:r>
            <a:endParaRPr lang="ru-RU" sz="2400" b="0" dirty="0" smtClean="0">
              <a:solidFill>
                <a:schemeClr val="tx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ru-RU" sz="2400" b="0" dirty="0" smtClean="0">
                <a:solidFill>
                  <a:schemeClr val="tx1"/>
                </a:solidFill>
              </a:rPr>
              <a:t>мягкий </a:t>
            </a:r>
            <a:r>
              <a:rPr lang="ru-RU" sz="2400" b="0" dirty="0">
                <a:solidFill>
                  <a:schemeClr val="tx1"/>
                </a:solidFill>
              </a:rPr>
              <a:t>инвентарь и обмундирование – 0,3 %.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661248"/>
            <a:ext cx="8208912" cy="668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dirty="0" smtClean="0">
                <a:solidFill>
                  <a:schemeClr val="tx1"/>
                </a:solidFill>
                <a:latin typeface="+mn-lt"/>
              </a:rPr>
              <a:t>Доклад о </a:t>
            </a:r>
            <a:r>
              <a:rPr lang="ru-RU" b="0" dirty="0">
                <a:solidFill>
                  <a:schemeClr val="tx1"/>
                </a:solidFill>
                <a:latin typeface="+mn-lt"/>
              </a:rPr>
              <a:t>реализации Программы государственных гарантий </a:t>
            </a:r>
          </a:p>
          <a:p>
            <a:r>
              <a:rPr lang="ru-RU" b="0" dirty="0">
                <a:solidFill>
                  <a:schemeClr val="tx1"/>
                </a:solidFill>
                <a:latin typeface="+mn-lt"/>
              </a:rPr>
              <a:t>бесплатного оказания гражданам медицинской помощи в 2013 году</a:t>
            </a:r>
          </a:p>
        </p:txBody>
      </p:sp>
    </p:spTree>
    <p:extLst>
      <p:ext uri="{BB962C8B-B14F-4D97-AF65-F5344CB8AC3E}">
        <p14:creationId xmlns:p14="http://schemas.microsoft.com/office/powerpoint/2010/main" val="1413616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Трудозатраты (часы) на реабилитацию на 1 </a:t>
            </a:r>
            <a:r>
              <a:rPr lang="ru-RU" sz="3200" dirty="0" err="1" smtClean="0"/>
              <a:t>пациенто</a:t>
            </a:r>
            <a:r>
              <a:rPr lang="ru-RU" sz="3200" dirty="0" smtClean="0"/>
              <a:t>-день в зависимости от  уровня МО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0683192"/>
              </p:ext>
            </p:extLst>
          </p:nvPr>
        </p:nvGraphicFramePr>
        <p:xfrm>
          <a:off x="251520" y="1628800"/>
          <a:ext cx="8496944" cy="5059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9582"/>
                <a:gridCol w="1435775"/>
                <a:gridCol w="1435775"/>
                <a:gridCol w="1447906"/>
                <a:gridCol w="1447906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Кинезиотерапия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2,5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Логопедия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Нейропсихология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Определение реабилитационного потенциала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Реанимационное сопровождение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Общемедицинское</a:t>
                      </a:r>
                      <a:r>
                        <a:rPr lang="ru-RU" baseline="0" dirty="0" smtClean="0"/>
                        <a:t> обеспечение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5,3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Ежедневная</a:t>
                      </a:r>
                      <a:r>
                        <a:rPr lang="ru-RU" baseline="0" dirty="0" smtClean="0">
                          <a:solidFill>
                            <a:srgbClr val="FF0000"/>
                          </a:solidFill>
                        </a:rPr>
                        <a:t> суммарная нагрузка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2,3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3,2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7,6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14,7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Факт персонала/койка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3,7</a:t>
                      </a:r>
                      <a:r>
                        <a:rPr lang="en-US" dirty="0" smtClean="0"/>
                        <a:t>*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Тариф, </a:t>
                      </a:r>
                      <a:r>
                        <a:rPr lang="ru-RU" dirty="0" err="1" smtClean="0"/>
                        <a:t>тыс.руб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1198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55576" y="5517232"/>
            <a:ext cx="7772400" cy="930027"/>
          </a:xfrm>
        </p:spPr>
        <p:txBody>
          <a:bodyPr>
            <a:normAutofit/>
          </a:bodyPr>
          <a:lstStyle/>
          <a:p>
            <a:r>
              <a:rPr lang="ru-RU" dirty="0" smtClean="0"/>
              <a:t>Где деньги взять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3789040"/>
            <a:ext cx="7772400" cy="1500187"/>
          </a:xfrm>
        </p:spPr>
        <p:txBody>
          <a:bodyPr/>
          <a:lstStyle/>
          <a:p>
            <a:r>
              <a:rPr lang="ru-RU" dirty="0" smtClean="0"/>
              <a:t>Задача №5 </a:t>
            </a:r>
            <a:r>
              <a:rPr lang="ru-RU" dirty="0"/>
              <a:t>Выявить источники финансирования в структуре нозологического финансирования на основе анализа оплаченных случаев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6773" y="-3423"/>
            <a:ext cx="3769328" cy="3720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948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Где деньги взять</a:t>
            </a:r>
            <a:endParaRPr lang="ru-RU" dirty="0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0728"/>
            <a:ext cx="9144000" cy="570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80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Корректировка тарифа экспертами</a:t>
            </a:r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412776"/>
            <a:ext cx="7524328" cy="518006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076056" y="1844824"/>
            <a:ext cx="1008112" cy="4824536"/>
          </a:xfrm>
          <a:prstGeom prst="roundRect">
            <a:avLst/>
          </a:prstGeom>
          <a:gradFill flip="none" rotWithShape="1">
            <a:gsLst>
              <a:gs pos="0">
                <a:schemeClr val="accent6">
                  <a:tint val="50000"/>
                  <a:satMod val="300000"/>
                  <a:alpha val="36000"/>
                </a:schemeClr>
              </a:gs>
              <a:gs pos="35000">
                <a:schemeClr val="accent6">
                  <a:tint val="37000"/>
                  <a:satMod val="300000"/>
                  <a:alpha val="36000"/>
                </a:schemeClr>
              </a:gs>
              <a:gs pos="100000">
                <a:schemeClr val="accent6">
                  <a:tint val="15000"/>
                  <a:satMod val="350000"/>
                  <a:alpha val="36000"/>
                </a:schemeClr>
              </a:gs>
            </a:gsLst>
            <a:lin ang="16200000" scaled="1"/>
            <a:tileRect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084168" y="4077072"/>
            <a:ext cx="2894204" cy="6683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Экономия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69 020 523</a:t>
            </a:r>
          </a:p>
        </p:txBody>
      </p:sp>
      <p:sp>
        <p:nvSpPr>
          <p:cNvPr id="11" name="Название 1"/>
          <p:cNvSpPr txBox="1">
            <a:spLocks/>
          </p:cNvSpPr>
          <p:nvPr/>
        </p:nvSpPr>
        <p:spPr>
          <a:xfrm>
            <a:off x="467544" y="19242"/>
            <a:ext cx="8229600" cy="1080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/>
              <a:t>Где деньги взять?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873645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12158" y="7190"/>
            <a:ext cx="8713787" cy="919163"/>
          </a:xfrm>
        </p:spPr>
        <p:txBody>
          <a:bodyPr>
            <a:noAutofit/>
          </a:bodyPr>
          <a:lstStyle/>
          <a:p>
            <a:r>
              <a:rPr kumimoji="0" lang="ru-RU" sz="2800" dirty="0" smtClean="0">
                <a:cs typeface="Times New Roman" pitchFamily="18" charset="0"/>
              </a:rPr>
              <a:t>Эпидемиологические показатели эффективности программы с сравнении с целевыми значениями</a:t>
            </a:r>
          </a:p>
        </p:txBody>
      </p:sp>
      <p:sp>
        <p:nvSpPr>
          <p:cNvPr id="20482" name="Rectangle 68"/>
          <p:cNvSpPr>
            <a:spLocks noChangeArrowheads="1"/>
          </p:cNvSpPr>
          <p:nvPr/>
        </p:nvSpPr>
        <p:spPr bwMode="auto">
          <a:xfrm>
            <a:off x="609600" y="6200775"/>
            <a:ext cx="431800" cy="2159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600">
              <a:solidFill>
                <a:srgbClr val="FFFFFF"/>
              </a:solidFill>
            </a:endParaRPr>
          </a:p>
        </p:txBody>
      </p:sp>
      <p:sp>
        <p:nvSpPr>
          <p:cNvPr id="20483" name="Text Box 69"/>
          <p:cNvSpPr txBox="1">
            <a:spLocks noChangeArrowheads="1"/>
          </p:cNvSpPr>
          <p:nvPr/>
        </p:nvSpPr>
        <p:spPr bwMode="auto">
          <a:xfrm>
            <a:off x="1258888" y="6049963"/>
            <a:ext cx="3959225" cy="36671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rgbClr val="000000"/>
                </a:solidFill>
              </a:rPr>
              <a:t>Данные по Свердловской области</a:t>
            </a:r>
          </a:p>
        </p:txBody>
      </p:sp>
      <p:sp>
        <p:nvSpPr>
          <p:cNvPr id="20484" name="Rectangle 89"/>
          <p:cNvSpPr>
            <a:spLocks noChangeArrowheads="1"/>
          </p:cNvSpPr>
          <p:nvPr/>
        </p:nvSpPr>
        <p:spPr bwMode="auto">
          <a:xfrm>
            <a:off x="5507038" y="6092825"/>
            <a:ext cx="431800" cy="215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sz="1600">
              <a:solidFill>
                <a:srgbClr val="FFFFFF"/>
              </a:solidFill>
            </a:endParaRPr>
          </a:p>
        </p:txBody>
      </p:sp>
      <p:sp>
        <p:nvSpPr>
          <p:cNvPr id="20485" name="Text Box 90"/>
          <p:cNvSpPr txBox="1">
            <a:spLocks noChangeArrowheads="1"/>
          </p:cNvSpPr>
          <p:nvPr/>
        </p:nvSpPr>
        <p:spPr bwMode="auto">
          <a:xfrm>
            <a:off x="5867400" y="5661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486" name="Text Box 91"/>
          <p:cNvSpPr txBox="1">
            <a:spLocks noChangeArrowheads="1"/>
          </p:cNvSpPr>
          <p:nvPr/>
        </p:nvSpPr>
        <p:spPr bwMode="auto">
          <a:xfrm>
            <a:off x="5940425" y="6021388"/>
            <a:ext cx="3187166" cy="38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Российские показатели</a:t>
            </a:r>
          </a:p>
        </p:txBody>
      </p:sp>
      <p:graphicFrame>
        <p:nvGraphicFramePr>
          <p:cNvPr id="162116" name="Group 13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547807"/>
              </p:ext>
            </p:extLst>
          </p:nvPr>
        </p:nvGraphicFramePr>
        <p:xfrm>
          <a:off x="474663" y="941388"/>
          <a:ext cx="7291387" cy="5018101"/>
        </p:xfrm>
        <a:graphic>
          <a:graphicData uri="http://schemas.openxmlformats.org/drawingml/2006/table">
            <a:tbl>
              <a:tblPr/>
              <a:tblGrid>
                <a:gridCol w="1646237"/>
                <a:gridCol w="938213"/>
                <a:gridCol w="792807"/>
                <a:gridCol w="967730"/>
                <a:gridCol w="866775"/>
                <a:gridCol w="920750"/>
                <a:gridCol w="1158875"/>
              </a:tblGrid>
              <a:tr h="588963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 Cyr" pitchFamily="34" charset="0"/>
                        </a:rPr>
                        <a:t> 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Церебральный инсульт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2008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2009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2010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2011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2012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2013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20750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Заболеваемость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Times New Roman" pitchFamily="18" charset="0"/>
                        </a:rPr>
                        <a:t> 100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383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415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404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403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20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349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450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452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457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484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492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884238">
                <a:tc rowSpan="2"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Смертность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Times New Roman" pitchFamily="18" charset="0"/>
                        </a:rPr>
                        <a:t> 100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113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118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124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84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84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175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131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118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107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106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97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Летальность</a:t>
                      </a: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50%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20%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17%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16%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16%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16%</a:t>
                      </a:r>
                    </a:p>
                  </a:txBody>
                  <a:tcPr marL="91445" marR="91445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2054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6389688"/>
            <a:ext cx="176371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467544" y="2060848"/>
            <a:ext cx="7598047" cy="83899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E0"/>
              </a:gs>
              <a:gs pos="64999">
                <a:srgbClr val="FFFFB2"/>
              </a:gs>
              <a:gs pos="100000">
                <a:srgbClr val="FFFF90"/>
              </a:gs>
            </a:gsLst>
            <a:lin ang="5400000" scaled="1"/>
          </a:gradFill>
          <a:ln w="9525">
            <a:solidFill>
              <a:srgbClr val="CCCC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>
              <a:buSzPct val="140000"/>
            </a:pPr>
            <a:r>
              <a:rPr lang="ru-RU" sz="2400" b="1" dirty="0">
                <a:solidFill>
                  <a:srgbClr val="FF0000"/>
                </a:solidFill>
              </a:rPr>
              <a:t>Цели на период </a:t>
            </a:r>
            <a:r>
              <a:rPr lang="ru-RU" sz="2400" b="1" dirty="0" smtClean="0">
                <a:solidFill>
                  <a:srgbClr val="FF0000"/>
                </a:solidFill>
              </a:rPr>
              <a:t>2009</a:t>
            </a:r>
            <a:r>
              <a:rPr lang="ru-RU" sz="2400" b="1" dirty="0" smtClean="0">
                <a:solidFill>
                  <a:srgbClr val="FF0000"/>
                </a:solidFill>
                <a:sym typeface="Symbol" pitchFamily="18" charset="2"/>
              </a:rPr>
              <a:t></a:t>
            </a:r>
            <a:r>
              <a:rPr lang="ru-RU" sz="2400" b="1" dirty="0">
                <a:solidFill>
                  <a:srgbClr val="FF0000"/>
                </a:solidFill>
              </a:rPr>
              <a:t>2015 гг.: </a:t>
            </a:r>
          </a:p>
          <a:p>
            <a:pPr>
              <a:buSzPct val="140000"/>
              <a:buFont typeface="Arial" pitchFamily="34" charset="0"/>
              <a:buChar char="•"/>
            </a:pPr>
            <a:r>
              <a:rPr lang="ru-RU" sz="1600" b="1" dirty="0">
                <a:solidFill>
                  <a:srgbClr val="000066"/>
                </a:solidFill>
              </a:rPr>
              <a:t> </a:t>
            </a:r>
            <a:r>
              <a:rPr lang="ru-RU" sz="1600" b="1" dirty="0">
                <a:solidFill>
                  <a:srgbClr val="FF0000"/>
                </a:solidFill>
              </a:rPr>
              <a:t>более 85 %</a:t>
            </a:r>
            <a:r>
              <a:rPr lang="ru-RU" sz="1600" b="1" dirty="0">
                <a:solidFill>
                  <a:srgbClr val="000066"/>
                </a:solidFill>
              </a:rPr>
              <a:t> больных с инсультом –  выживание в течение 1-го месяца</a:t>
            </a:r>
            <a:r>
              <a:rPr lang="ru-RU" sz="1600" b="1" dirty="0" smtClean="0">
                <a:solidFill>
                  <a:srgbClr val="000066"/>
                </a:solidFill>
              </a:rPr>
              <a:t>;</a:t>
            </a:r>
            <a:endParaRPr lang="ru-RU" sz="1600" b="1" dirty="0">
              <a:solidFill>
                <a:srgbClr val="000066"/>
              </a:solidFill>
            </a:endParaRPr>
          </a:p>
        </p:txBody>
      </p:sp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539552" y="3789040"/>
            <a:ext cx="7598047" cy="83899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E0"/>
              </a:gs>
              <a:gs pos="64999">
                <a:srgbClr val="FFFFB2"/>
              </a:gs>
              <a:gs pos="100000">
                <a:srgbClr val="FFFF90"/>
              </a:gs>
            </a:gsLst>
            <a:lin ang="5400000" scaled="1"/>
          </a:gradFill>
          <a:ln w="9525">
            <a:solidFill>
              <a:srgbClr val="CCCC00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>
              <a:buSzPct val="140000"/>
            </a:pPr>
            <a:r>
              <a:rPr lang="ru-RU" sz="2400" dirty="0" smtClean="0">
                <a:solidFill>
                  <a:srgbClr val="FF0000"/>
                </a:solidFill>
              </a:rPr>
              <a:t>Сн</a:t>
            </a:r>
            <a:r>
              <a:rPr lang="ru-RU" sz="2400" b="1" dirty="0" smtClean="0">
                <a:solidFill>
                  <a:srgbClr val="FF0000"/>
                </a:solidFill>
              </a:rPr>
              <a:t>ижение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летальность = увеличение потребности в реабилитации</a:t>
            </a:r>
            <a:endParaRPr lang="ru-RU" sz="16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856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Выделение МКБ для реабилитации</a:t>
            </a:r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340768"/>
            <a:ext cx="7416824" cy="50730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4168" y="4077072"/>
            <a:ext cx="2894204" cy="6683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Перенос средств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36 247 319</a:t>
            </a:r>
          </a:p>
        </p:txBody>
      </p:sp>
      <p:sp>
        <p:nvSpPr>
          <p:cNvPr id="6" name="Название 1"/>
          <p:cNvSpPr txBox="1">
            <a:spLocks/>
          </p:cNvSpPr>
          <p:nvPr/>
        </p:nvSpPr>
        <p:spPr>
          <a:xfrm>
            <a:off x="467544" y="188640"/>
            <a:ext cx="8229600" cy="1080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/>
              <a:t>Где деньги взять?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710018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Амбулаторная реабилитация</a:t>
            </a:r>
            <a:endParaRPr lang="ru-RU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8626"/>
            <a:ext cx="9144000" cy="31681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500" y="5181084"/>
            <a:ext cx="7858125" cy="1240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 счет </a:t>
            </a:r>
            <a:r>
              <a:rPr lang="ru-RU" dirty="0" err="1" smtClean="0">
                <a:solidFill>
                  <a:srgbClr val="FF0000"/>
                </a:solidFill>
              </a:rPr>
              <a:t>профилизации</a:t>
            </a:r>
            <a:r>
              <a:rPr lang="ru-RU" dirty="0" smtClean="0">
                <a:solidFill>
                  <a:srgbClr val="FF0000"/>
                </a:solidFill>
              </a:rPr>
              <a:t> дневных стационаров возникает ресурс для внедрения реабилитации на амбулаторном этапе с однократной инвестицией в оборудование и подготовку кадров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 со стрелкой вверх 6"/>
          <p:cNvSpPr/>
          <p:nvPr/>
        </p:nvSpPr>
        <p:spPr>
          <a:xfrm>
            <a:off x="8171067" y="4866822"/>
            <a:ext cx="914400" cy="960593"/>
          </a:xfrm>
          <a:prstGeom prst="upArrow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43 млн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500" y="4730750"/>
            <a:ext cx="8513967" cy="13607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tint val="100000"/>
                  <a:shade val="100000"/>
                  <a:satMod val="130000"/>
                  <a:alpha val="23000"/>
                </a:schemeClr>
              </a:gs>
              <a:gs pos="100000">
                <a:schemeClr val="accent2">
                  <a:tint val="50000"/>
                  <a:shade val="100000"/>
                  <a:satMod val="350000"/>
                  <a:alpha val="23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азвание 1"/>
          <p:cNvSpPr txBox="1">
            <a:spLocks/>
          </p:cNvSpPr>
          <p:nvPr/>
        </p:nvSpPr>
        <p:spPr>
          <a:xfrm>
            <a:off x="467544" y="188640"/>
            <a:ext cx="8229600" cy="1080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 smtClean="0"/>
              <a:t>Где деньги взять?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195525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>
          <a:xfrm>
            <a:off x="722312" y="4406900"/>
            <a:ext cx="8026151" cy="1362075"/>
          </a:xfrm>
        </p:spPr>
        <p:txBody>
          <a:bodyPr>
            <a:noAutofit/>
          </a:bodyPr>
          <a:lstStyle/>
          <a:p>
            <a:r>
              <a:rPr lang="ru-RU" sz="3200" dirty="0"/>
              <a:t>Определить принципы планирования объемов и финансовой емкости реабилитации на 2015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Задача </a:t>
            </a:r>
            <a:r>
              <a:rPr lang="ru-RU" dirty="0"/>
              <a:t>№</a:t>
            </a:r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9763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 rotWithShape="1">
          <a:blip r:embed="rId2"/>
          <a:srcRect b="26115"/>
          <a:stretch/>
        </p:blipFill>
        <p:spPr>
          <a:xfrm>
            <a:off x="0" y="476672"/>
            <a:ext cx="9144000" cy="4787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67544" y="3140968"/>
            <a:ext cx="5328592" cy="432048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3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3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4653136"/>
            <a:ext cx="7056784" cy="28803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3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3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691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3366FF"/>
                </a:solidFill>
              </a:rPr>
              <a:t>План по федеральному нормативу</a:t>
            </a:r>
            <a:endParaRPr lang="ru-RU" dirty="0">
              <a:solidFill>
                <a:srgbClr val="3366F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Всего койко-дней 0,033 х 4200 000= 138600 </a:t>
            </a:r>
            <a:endParaRPr lang="ru-RU" dirty="0" smtClean="0"/>
          </a:p>
          <a:p>
            <a:r>
              <a:rPr lang="ru-RU" dirty="0" smtClean="0"/>
              <a:t>Всего средств </a:t>
            </a:r>
            <a:r>
              <a:rPr lang="ru-RU" dirty="0"/>
              <a:t>138000х1500=207900000 </a:t>
            </a:r>
            <a:endParaRPr lang="ru-RU" dirty="0" smtClean="0"/>
          </a:p>
          <a:p>
            <a:r>
              <a:rPr lang="ru-RU" dirty="0" smtClean="0"/>
              <a:t>Кол</a:t>
            </a:r>
            <a:r>
              <a:rPr lang="ru-RU" dirty="0"/>
              <a:t>-во случаев 138600/10=</a:t>
            </a:r>
            <a:r>
              <a:rPr lang="ru-RU" dirty="0" smtClean="0"/>
              <a:t>13800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731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3419872" y="274638"/>
            <a:ext cx="526692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Расчет емкости ОМС по реабилитации на 2015 (КСС)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790873"/>
              </p:ext>
            </p:extLst>
          </p:nvPr>
        </p:nvGraphicFramePr>
        <p:xfrm>
          <a:off x="971600" y="2204863"/>
          <a:ext cx="7429988" cy="4447814"/>
        </p:xfrm>
        <a:graphic>
          <a:graphicData uri="http://schemas.openxmlformats.org/drawingml/2006/table">
            <a:tbl>
              <a:tblPr/>
              <a:tblGrid>
                <a:gridCol w="572393"/>
                <a:gridCol w="450100"/>
                <a:gridCol w="471418"/>
                <a:gridCol w="4916220"/>
                <a:gridCol w="1019857"/>
              </a:tblGrid>
              <a:tr h="8113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медицинской услуги (КСГ пациенто-день)</a:t>
                      </a:r>
                    </a:p>
                  </a:txBody>
                  <a:tcPr marL="9053" marR="9053" marT="90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ЛПУ</a:t>
                      </a:r>
                    </a:p>
                  </a:txBody>
                  <a:tcPr marL="9053" marR="9053" marT="90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 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just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помощи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53" marR="9053" marT="90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Медицинская организация</a:t>
                      </a:r>
                    </a:p>
                  </a:txBody>
                  <a:tcPr marL="9053" marR="9053" marT="90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Кол-во госпитализаций </a:t>
                      </a:r>
                    </a:p>
                  </a:txBody>
                  <a:tcPr marL="9053" marR="9053" marT="90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39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401.1                    (Рэнкин 2-3)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5"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КСС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ГАУЗ СО «Центр восстановительной медицины и реабилитации «Озеро Чусовское»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ГАМУ СО «Областной Центр медицинской реабилитации «санаторий Руш»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ГАУЗ СО «Специализированная больница восстановительного лечения «Липовка»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«Городская поликлиника города Каменск -Уральский»,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«Клиника Павлова»,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МБУ «ЦГБ№3» Екатеринбург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ФГБУЗ «Центральная МСЧ № 121 ФМБА России» г. Нижняя Салда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«Городская больница №4 город Первоуральск»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401.2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«Клиника института Мозга»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39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402.1                    (Рэнкин 4-5)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«Городская поликлиника города Каменск -Уральский»,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«Клиника Павлова»,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МБУ «ЦГБ№3» Екатеринбург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ФГБУЗ «Центральная МСЧ № 121 ФМБА России» г. Нижняя Салда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5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«Городская больница №4 город Первоуральск»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402.2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«Клиника института Мозга»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550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5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4850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387503"/>
              </p:ext>
            </p:extLst>
          </p:nvPr>
        </p:nvGraphicFramePr>
        <p:xfrm>
          <a:off x="395536" y="11088"/>
          <a:ext cx="1751030" cy="2296160"/>
        </p:xfrm>
        <a:graphic>
          <a:graphicData uri="http://schemas.openxmlformats.org/drawingml/2006/table">
            <a:tbl>
              <a:tblPr firstRow="1" bandRow="1" bandCol="1">
                <a:tableStyleId>{7E9639D4-E3E2-4D34-9284-5A2195B3D0D7}</a:tableStyleId>
              </a:tblPr>
              <a:tblGrid>
                <a:gridCol w="195192"/>
                <a:gridCol w="757410"/>
                <a:gridCol w="798428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2011 г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2013 г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2956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2610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4299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4470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2789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2873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1355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1459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3298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3578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990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1256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1789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1845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Овальная выноска 5"/>
          <p:cNvSpPr/>
          <p:nvPr/>
        </p:nvSpPr>
        <p:spPr>
          <a:xfrm>
            <a:off x="2555776" y="1556792"/>
            <a:ext cx="1008112" cy="432048"/>
          </a:xfrm>
          <a:prstGeom prst="wedgeEllipseCallout">
            <a:avLst>
              <a:gd name="adj1" fmla="val -92641"/>
              <a:gd name="adj2" fmla="val 1840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4836</a:t>
            </a:r>
            <a:endParaRPr lang="ru-RU" dirty="0"/>
          </a:p>
        </p:txBody>
      </p:sp>
      <p:sp>
        <p:nvSpPr>
          <p:cNvPr id="7" name="Овальная выноска 6"/>
          <p:cNvSpPr/>
          <p:nvPr/>
        </p:nvSpPr>
        <p:spPr>
          <a:xfrm>
            <a:off x="2555776" y="980728"/>
            <a:ext cx="1008112" cy="432048"/>
          </a:xfrm>
          <a:prstGeom prst="wedgeEllipseCallout">
            <a:avLst>
              <a:gd name="adj1" fmla="val -92641"/>
              <a:gd name="adj2" fmla="val 771"/>
            </a:avLst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4432</a:t>
            </a:r>
            <a:endParaRPr lang="ru-RU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8532440" y="3933056"/>
            <a:ext cx="611560" cy="504056"/>
          </a:xfrm>
          <a:prstGeom prst="wedgeEllipseCallout">
            <a:avLst>
              <a:gd name="adj1" fmla="val -74826"/>
              <a:gd name="adj2" fmla="val 9589"/>
            </a:avLst>
          </a:prstGeom>
          <a:solidFill>
            <a:srgbClr val="C0504D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2760</a:t>
            </a:r>
            <a:endParaRPr lang="ru-RU" sz="9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648" y="908720"/>
            <a:ext cx="720080" cy="504056"/>
          </a:xfrm>
          <a:prstGeom prst="roundRect">
            <a:avLst/>
          </a:prstGeom>
          <a:solidFill>
            <a:srgbClr val="C0504D">
              <a:alpha val="21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24328" y="3284984"/>
            <a:ext cx="720080" cy="2016224"/>
          </a:xfrm>
          <a:prstGeom prst="roundRect">
            <a:avLst/>
          </a:prstGeom>
          <a:solidFill>
            <a:srgbClr val="C0504D">
              <a:alpha val="21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75656" y="1484784"/>
            <a:ext cx="576064" cy="5040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524328" y="5373216"/>
            <a:ext cx="648072" cy="108012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7000"/>
                </a:schemeClr>
              </a:gs>
            </a:gsLst>
            <a:lin ang="16200000" scaled="0"/>
            <a:tileRect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ьная выноска 12"/>
          <p:cNvSpPr/>
          <p:nvPr/>
        </p:nvSpPr>
        <p:spPr>
          <a:xfrm>
            <a:off x="8388424" y="5589240"/>
            <a:ext cx="612576" cy="432048"/>
          </a:xfrm>
          <a:prstGeom prst="wedgeEllipseCallout">
            <a:avLst>
              <a:gd name="adj1" fmla="val -92641"/>
              <a:gd name="adj2" fmla="val 1840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/>
              <a:t>2090</a:t>
            </a:r>
            <a:endParaRPr lang="ru-RU" sz="900" dirty="0"/>
          </a:p>
        </p:txBody>
      </p:sp>
      <p:sp>
        <p:nvSpPr>
          <p:cNvPr id="3" name="TextBox 2"/>
          <p:cNvSpPr txBox="1"/>
          <p:nvPr/>
        </p:nvSpPr>
        <p:spPr>
          <a:xfrm>
            <a:off x="2411760" y="2204864"/>
            <a:ext cx="6048672" cy="15270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0" dirty="0" smtClean="0">
                <a:solidFill>
                  <a:srgbClr val="3366FF"/>
                </a:solidFill>
              </a:rPr>
              <a:t>Уровень обеспеченности стационарной реабилитацией по Рэнкин 4-5  </a:t>
            </a:r>
            <a:r>
              <a:rPr lang="ru-RU" dirty="0" smtClean="0">
                <a:solidFill>
                  <a:srgbClr val="3366FF"/>
                </a:solidFill>
              </a:rPr>
              <a:t>- 43%</a:t>
            </a:r>
          </a:p>
          <a:p>
            <a:r>
              <a:rPr lang="ru-RU" b="0" dirty="0" smtClean="0">
                <a:solidFill>
                  <a:srgbClr val="3366FF"/>
                </a:solidFill>
              </a:rPr>
              <a:t>Уровень обеспеченности стационарной реабилитацией по Рэнкин 2-3 </a:t>
            </a:r>
            <a:r>
              <a:rPr lang="ru-RU" dirty="0" smtClean="0">
                <a:solidFill>
                  <a:srgbClr val="3366FF"/>
                </a:solidFill>
              </a:rPr>
              <a:t>– 62%</a:t>
            </a:r>
          </a:p>
          <a:p>
            <a:r>
              <a:rPr lang="ru-RU" dirty="0" smtClean="0">
                <a:solidFill>
                  <a:srgbClr val="3366FF"/>
                </a:solidFill>
              </a:rPr>
              <a:t>Всего: 52%</a:t>
            </a:r>
            <a:endParaRPr lang="ru-RU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314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55272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Расчет емкости ОМС по реабилитации на 2015 (СЗП)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234977"/>
              </p:ext>
            </p:extLst>
          </p:nvPr>
        </p:nvGraphicFramePr>
        <p:xfrm>
          <a:off x="1115616" y="1844824"/>
          <a:ext cx="6779096" cy="3765332"/>
        </p:xfrm>
        <a:graphic>
          <a:graphicData uri="http://schemas.openxmlformats.org/drawingml/2006/table">
            <a:tbl>
              <a:tblPr/>
              <a:tblGrid>
                <a:gridCol w="864096"/>
                <a:gridCol w="586408"/>
                <a:gridCol w="720080"/>
                <a:gridCol w="3744416"/>
                <a:gridCol w="864096"/>
              </a:tblGrid>
              <a:tr h="7912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Код медицинской услуги (КСГ пациенто-день)</a:t>
                      </a:r>
                    </a:p>
                  </a:txBody>
                  <a:tcPr marL="9053" marR="9053" marT="905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Уровень ЛПУ</a:t>
                      </a:r>
                    </a:p>
                  </a:txBody>
                  <a:tcPr marL="9053" marR="9053" marT="90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 помощи</a:t>
                      </a:r>
                    </a:p>
                  </a:txBody>
                  <a:tcPr marL="9053" marR="9053" marT="90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Медицинская организация</a:t>
                      </a:r>
                    </a:p>
                  </a:txBody>
                  <a:tcPr marL="9053" marR="9053" marT="90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Кол-во оказаний услуг (10 п/д)</a:t>
                      </a:r>
                    </a:p>
                  </a:txBody>
                  <a:tcPr marL="9053" marR="9053" marT="905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50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В01.069.401        (Рэнкин 1-3)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4"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СЗП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«Городская поликлиника города Каменск -Уральский»,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«Клиника Павлова»,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МБУ «ЦГБ№3» Екатеринбург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«Городская больница №4 город Первоуральск» 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"Краснотурьинская ЦРБ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"Асбест"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"Ирбит"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"Серовская городская больница №1"</a:t>
                      </a:r>
                    </a:p>
                  </a:txBody>
                  <a:tcPr marL="9053" marR="9053" marT="90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"Демидовская"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"Красноуфимиск"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"Алапаевск"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ГБУЗ СО "Ревда"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7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ФГБУЗ «Центральная МСЧ № 121 ФМБА России» г. Нижняя Салда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2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В01.069.402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ООО «Клиника института Мозга»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053" marR="9053" marT="90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053" marR="9053" marT="90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053" marR="9053" marT="90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ИТОГО</a:t>
                      </a:r>
                    </a:p>
                  </a:txBody>
                  <a:tcPr marL="9053" marR="9053" marT="90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4000</a:t>
                      </a:r>
                    </a:p>
                  </a:txBody>
                  <a:tcPr marL="9053" marR="9053" marT="90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726031"/>
              </p:ext>
            </p:extLst>
          </p:nvPr>
        </p:nvGraphicFramePr>
        <p:xfrm>
          <a:off x="14536" y="0"/>
          <a:ext cx="1751030" cy="2296160"/>
        </p:xfrm>
        <a:graphic>
          <a:graphicData uri="http://schemas.openxmlformats.org/drawingml/2006/table">
            <a:tbl>
              <a:tblPr firstRow="1" bandRow="1" bandCol="1">
                <a:tableStyleId>{7E9639D4-E3E2-4D34-9284-5A2195B3D0D7}</a:tableStyleId>
              </a:tblPr>
              <a:tblGrid>
                <a:gridCol w="195192"/>
                <a:gridCol w="757410"/>
                <a:gridCol w="798428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2011 г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2013 г</a:t>
                      </a:r>
                      <a:endParaRPr lang="ru-RU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2956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2610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4299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4470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2789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2873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1355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1459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3298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3578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990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1256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2700" marR="12700" marT="1270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1789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1845</a:t>
                      </a:r>
                    </a:p>
                  </a:txBody>
                  <a:tcPr marL="12700" marR="12700" marT="12700" marB="0" anchor="b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Овальная выноска 7"/>
          <p:cNvSpPr/>
          <p:nvPr/>
        </p:nvSpPr>
        <p:spPr>
          <a:xfrm>
            <a:off x="1907704" y="908720"/>
            <a:ext cx="720080" cy="360040"/>
          </a:xfrm>
          <a:prstGeom prst="wedgeEllipseCallout">
            <a:avLst>
              <a:gd name="adj1" fmla="val -104608"/>
              <a:gd name="adj2" fmla="val 1311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8802</a:t>
            </a:r>
            <a:endParaRPr lang="ru-RU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5877272"/>
            <a:ext cx="7445237" cy="668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dirty="0" smtClean="0">
                <a:solidFill>
                  <a:srgbClr val="3366FF"/>
                </a:solidFill>
              </a:rPr>
              <a:t>Уровень обеспеченности по Рэнкин 1-3 в условиях дневного стационара</a:t>
            </a:r>
            <a:r>
              <a:rPr lang="ru-RU" dirty="0" smtClean="0">
                <a:solidFill>
                  <a:srgbClr val="3366FF"/>
                </a:solidFill>
              </a:rPr>
              <a:t>- 45%</a:t>
            </a:r>
            <a:endParaRPr lang="ru-RU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418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Мысли домой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492896"/>
            <a:ext cx="8229600" cy="399330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Нейрореабилитация – является продолжением развития сосудистой Программы</a:t>
            </a:r>
          </a:p>
          <a:p>
            <a:r>
              <a:rPr lang="ru-RU" dirty="0" smtClean="0"/>
              <a:t>Для </a:t>
            </a:r>
            <a:r>
              <a:rPr lang="ru-RU" dirty="0" smtClean="0"/>
              <a:t>финансирования нейрореабилитации есть ресурсы внутри текущего финансирования ОМС, но средства для первичного оснащения необходимо выделить из федерального бюджета.</a:t>
            </a:r>
          </a:p>
          <a:p>
            <a:r>
              <a:rPr lang="ru-RU" dirty="0"/>
              <a:t>Реабилитация может быть привлекательной для негосударственных инвестиций технологией.</a:t>
            </a:r>
          </a:p>
          <a:p>
            <a:r>
              <a:rPr lang="ru-RU" dirty="0"/>
              <a:t>Профессиональные объединения должны выступить в роли аудитора методической адекватности организуемой помощи утвержденным </a:t>
            </a:r>
            <a:r>
              <a:rPr lang="ru-RU" dirty="0" smtClean="0"/>
              <a:t>рекомендациям</a:t>
            </a:r>
            <a:endParaRPr lang="ru-RU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35696" cy="237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7920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имеем? Знакомая ситуация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Отчет по УрФО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668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отчету: кого реабилитируем?</a:t>
            </a:r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6100"/>
            <a:ext cx="9144000" cy="3206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77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отчету: кто реабилитирует?</a:t>
            </a:r>
            <a:endParaRPr lang="ru-RU" dirty="0"/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9144000" cy="3804153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4581128"/>
            <a:ext cx="8892480" cy="144016"/>
          </a:xfrm>
          <a:prstGeom prst="roundRect">
            <a:avLst/>
          </a:prstGeom>
          <a:solidFill>
            <a:srgbClr val="FFFF00">
              <a:alpha val="38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2008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 отчету: чем реабилитируем?</a:t>
            </a:r>
            <a:endParaRPr lang="ru-RU" dirty="0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60600"/>
            <a:ext cx="9144000" cy="2323028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0" y="3356992"/>
            <a:ext cx="9144000" cy="216024"/>
          </a:xfrm>
          <a:prstGeom prst="roundRect">
            <a:avLst/>
          </a:prstGeom>
          <a:solidFill>
            <a:srgbClr val="FFFF00">
              <a:alpha val="3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86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ДЕЛАТЬ?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1221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9760</TotalTime>
  <Words>1403</Words>
  <Application>Microsoft Macintosh PowerPoint</Application>
  <PresentationFormat>Экран (4:3)</PresentationFormat>
  <Paragraphs>396</Paragraphs>
  <Slides>47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2_Тема Office</vt:lpstr>
      <vt:lpstr>Лист</vt:lpstr>
      <vt:lpstr>Документ</vt:lpstr>
      <vt:lpstr>Планирование нейрореабилитационной помощи и повышение ее социально-экономической эффективности в условиях ОМС: опыт Свердловской области    Белкин А.А. - главный внештатный специалист УрФО Белявский А.Р.- Министр здравоохранения Свердловской области  Шелякин В.А. – директор Свердловского Фонда ОМС  </vt:lpstr>
      <vt:lpstr>Почему приоритет у нейрореабилитации?</vt:lpstr>
      <vt:lpstr>Охват программой</vt:lpstr>
      <vt:lpstr>Эпидемиологические показатели эффективности программы с сравнении с целевыми значениями</vt:lpstr>
      <vt:lpstr>Что имеем? Знакомая ситуация</vt:lpstr>
      <vt:lpstr>По отчету: кого реабилитируем?</vt:lpstr>
      <vt:lpstr>По отчету: кто реабилитирует?</vt:lpstr>
      <vt:lpstr>По отчету: чем реабилитируем?</vt:lpstr>
      <vt:lpstr>ЧТО ДЕЛАТЬ?</vt:lpstr>
      <vt:lpstr>Цель </vt:lpstr>
      <vt:lpstr>Задачи</vt:lpstr>
      <vt:lpstr>Законодательные документы</vt:lpstr>
      <vt:lpstr>Определить принципиальную схему маршрутизации на этапах реабилитации </vt:lpstr>
      <vt:lpstr>Презентация PowerPoint</vt:lpstr>
      <vt:lpstr>Презентация PowerPoint</vt:lpstr>
      <vt:lpstr>Потребность в реабилитации на основе оценки тяжести пациентов по шкале Рэнкин – инструмент сосудистой Программы</vt:lpstr>
      <vt:lpstr>Цели ранней реабилитации – категория конкретная</vt:lpstr>
      <vt:lpstr>Презентация PowerPoint</vt:lpstr>
      <vt:lpstr>Направление на консультацию</vt:lpstr>
      <vt:lpstr>Консультация реабилитолога</vt:lpstr>
      <vt:lpstr>Взаимодействие этапов</vt:lpstr>
      <vt:lpstr>Презентация PowerPoint</vt:lpstr>
      <vt:lpstr>Обозначить и закрепить субъекты оказания реабилитационной помощи в соответствии с Порядком</vt:lpstr>
      <vt:lpstr>Презентация PowerPoint</vt:lpstr>
      <vt:lpstr>Презентация PowerPoint</vt:lpstr>
      <vt:lpstr>Презентация PowerPoint</vt:lpstr>
      <vt:lpstr>Презентация PowerPoint</vt:lpstr>
      <vt:lpstr>Субъекты медицинской помощи</vt:lpstr>
      <vt:lpstr>Сформировать КСГ и определить тариф исходя из технологической дифференциации субъектов. </vt:lpstr>
      <vt:lpstr>Презентация PowerPoint</vt:lpstr>
      <vt:lpstr>Презентация PowerPoint</vt:lpstr>
      <vt:lpstr>Презентация PowerPoint</vt:lpstr>
      <vt:lpstr>Презентация PowerPoint</vt:lpstr>
      <vt:lpstr>Экономический расчет</vt:lpstr>
      <vt:lpstr>Структура тарифа</vt:lpstr>
      <vt:lpstr>Трудозатраты (часы) на реабилитацию на 1 пациенто-день в зависимости от  уровня МО</vt:lpstr>
      <vt:lpstr>Где деньги взять</vt:lpstr>
      <vt:lpstr>Где деньги взять</vt:lpstr>
      <vt:lpstr>Корректировка тарифа экспертами</vt:lpstr>
      <vt:lpstr>Выделение МКБ для реабилитации</vt:lpstr>
      <vt:lpstr>Амбулаторная реабилитация</vt:lpstr>
      <vt:lpstr>Определить принципы планирования объемов и финансовой емкости реабилитации на 2015</vt:lpstr>
      <vt:lpstr>Презентация PowerPoint</vt:lpstr>
      <vt:lpstr>План по федеральному нормативу</vt:lpstr>
      <vt:lpstr>Расчет емкости ОМС по реабилитации на 2015 (КСС)</vt:lpstr>
      <vt:lpstr>Расчет емкости ОМС по реабилитации на 2015 (СЗП)</vt:lpstr>
      <vt:lpstr>Мысли домой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Андрей Белкин</cp:lastModifiedBy>
  <cp:revision>244</cp:revision>
  <dcterms:modified xsi:type="dcterms:W3CDTF">2014-10-19T23:39:35Z</dcterms:modified>
</cp:coreProperties>
</file>