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258" r:id="rId2"/>
    <p:sldId id="321" r:id="rId3"/>
    <p:sldId id="298" r:id="rId4"/>
    <p:sldId id="322" r:id="rId5"/>
    <p:sldId id="323" r:id="rId6"/>
    <p:sldId id="324" r:id="rId7"/>
    <p:sldId id="325" r:id="rId8"/>
    <p:sldId id="291" r:id="rId9"/>
    <p:sldId id="326" r:id="rId10"/>
    <p:sldId id="327" r:id="rId11"/>
    <p:sldId id="328" r:id="rId12"/>
    <p:sldId id="329" r:id="rId13"/>
    <p:sldId id="331" r:id="rId14"/>
    <p:sldId id="290" r:id="rId15"/>
    <p:sldId id="270" r:id="rId16"/>
    <p:sldId id="303" r:id="rId17"/>
    <p:sldId id="302" r:id="rId18"/>
    <p:sldId id="287" r:id="rId19"/>
    <p:sldId id="288" r:id="rId20"/>
    <p:sldId id="289" r:id="rId21"/>
    <p:sldId id="309" r:id="rId22"/>
    <p:sldId id="300" r:id="rId23"/>
    <p:sldId id="313" r:id="rId24"/>
    <p:sldId id="316" r:id="rId25"/>
    <p:sldId id="333" r:id="rId26"/>
    <p:sldId id="332" r:id="rId27"/>
    <p:sldId id="314" r:id="rId28"/>
    <p:sldId id="312" r:id="rId2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D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77940" autoAdjust="0"/>
  </p:normalViewPr>
  <p:slideViewPr>
    <p:cSldViewPr>
      <p:cViewPr varScale="1">
        <p:scale>
          <a:sx n="58" d="100"/>
          <a:sy n="58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4B0CC-48DF-42FA-AF85-BA1D11F0BED2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83E06-7069-4ACA-9034-49BB061696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6A91D-0D53-4DD4-B455-BC351ED8F0C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83E06-7069-4ACA-9034-49BB061696D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83E06-7069-4ACA-9034-49BB061696D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83E06-7069-4ACA-9034-49BB061696D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83E06-7069-4ACA-9034-49BB061696D5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D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68E2BA-BCB6-4683-B12E-FF4725FF79BE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FFFD25-B93F-4BD6-972C-3AD84C15C9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4605331653FFD964E47B007B962049BE6EA7E224907777696FA799013509FCD043651A94D35FF8GEZFO" TargetMode="External"/><Relationship Id="rId2" Type="http://schemas.openxmlformats.org/officeDocument/2006/relationships/hyperlink" Target="consultantplus://offline/ref=4605331653FFD964E47B007B962049BE6EA7E224907777696FA799013509FCD043651A94D35FF9GEZ0O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060432" cy="2808312"/>
          </a:xfrm>
          <a:effectLst/>
        </p:spPr>
        <p:txBody>
          <a:bodyPr>
            <a:normAutofit/>
          </a:bodyPr>
          <a:lstStyle/>
          <a:p>
            <a:r>
              <a:rPr lang="ru-RU" sz="2400" dirty="0" smtClean="0"/>
              <a:t>О Состоянии И ПЕРСПЕКТИВАХ РАЗВИТИЯ СИСТЕМЫ ОКАЗАНИЯ РЕАБИЛИТАЦИОННОЙ ПОМОЩИ В городе МОСКВЕ»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1800" i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4941168"/>
            <a:ext cx="8458200" cy="914400"/>
          </a:xfrm>
        </p:spPr>
        <p:txBody>
          <a:bodyPr>
            <a:noAutofit/>
          </a:bodyPr>
          <a:lstStyle/>
          <a:p>
            <a:pPr>
              <a:defRPr/>
            </a:pPr>
            <a:endParaRPr lang="ru-RU" alt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1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1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1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1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alt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Главный внештатный специалист по </a:t>
            </a:r>
            <a:r>
              <a:rPr lang="ru-RU" altLang="ru-RU" sz="1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санаторно-куротному</a:t>
            </a:r>
            <a:r>
              <a:rPr lang="ru-RU" alt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лечению Центрального Федеративного Округа Российской Федерации</a:t>
            </a:r>
          </a:p>
          <a:p>
            <a:pPr algn="r">
              <a:defRPr/>
            </a:pPr>
            <a:r>
              <a:rPr lang="ru-RU" alt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Главный внештатный специалист по медицинской реабилитации и санаторно-курортному лечению Департамента здравоохранения города Москвы </a:t>
            </a:r>
          </a:p>
          <a:p>
            <a:pPr algn="r">
              <a:defRPr/>
            </a:pPr>
            <a:r>
              <a:rPr lang="ru-RU" alt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Директор ГБУЗ  города Москвы «Московский научно-практический центр</a:t>
            </a:r>
          </a:p>
          <a:p>
            <a:pPr algn="r">
              <a:defRPr/>
            </a:pPr>
            <a:r>
              <a:rPr lang="ru-RU" alt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медицинской реабилитации, восстановительной и спортивной медицины Департамента здравоохранения города Москвы»,</a:t>
            </a:r>
          </a:p>
          <a:p>
            <a:pPr algn="r">
              <a:defRPr/>
            </a:pPr>
            <a:r>
              <a:rPr lang="ru-RU" alt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академик РАН, профессор, доктор медицинских наук</a:t>
            </a:r>
            <a:endParaRPr lang="ru-RU" altLang="ru-RU" sz="1800" i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r">
              <a:defRPr/>
            </a:pPr>
            <a:endParaRPr lang="ru-RU" altLang="ru-RU" sz="1800" i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r">
              <a:defRPr/>
            </a:pPr>
            <a:r>
              <a:rPr lang="ru-RU" altLang="ru-RU" sz="2800" i="1" dirty="0" smtClean="0">
                <a:solidFill>
                  <a:schemeClr val="tx1"/>
                </a:solidFill>
                <a:latin typeface="Times New Roman" pitchFamily="18" charset="0"/>
              </a:rPr>
              <a:t>Александр Николаевич Разумов</a:t>
            </a:r>
            <a:endParaRPr lang="ru-RU" sz="28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Самостоятельную проблему составляет разработка новых организационных моделей медицинской реабилитации и санаторно-курортного лечения, предусматривающая </a:t>
            </a:r>
            <a:r>
              <a:rPr lang="ru-RU" dirty="0" err="1" smtClean="0"/>
              <a:t>софинансирование</a:t>
            </a:r>
            <a:r>
              <a:rPr lang="ru-RU" dirty="0" smtClean="0"/>
              <a:t> государственно гарантированных медицинских услуг, особенно работающему взрослому населению, с учетом интересов работодателя, личных возможностей граждан, участия профессиональных союзов и различных общественных фондов.</a:t>
            </a:r>
          </a:p>
          <a:p>
            <a:r>
              <a:rPr lang="ru-RU" dirty="0" smtClean="0"/>
              <a:t>Отдельно в этом отношении стоят вопросы МР и СКЛ льготных категорий населения</a:t>
            </a:r>
            <a:endParaRPr lang="ru-RU" dirty="0"/>
          </a:p>
        </p:txBody>
      </p:sp>
      <p:pic>
        <p:nvPicPr>
          <p:cNvPr id="4" name="Picture 14" descr="Businessman Thinking A Solution Сток-фотография: 115208812 : Shutterst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0888" y="285729"/>
            <a:ext cx="69713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Актуальной является задача совершенствования порядка направления пациентов на СКЛ (медицинскую реабилитацию) в санатории Минздрава России с учетом исполнения ими федеральных функций.  Пока эта система  не просто лишена необходимого уровня организации,  но и вызывает справедливые претензии граждан в силу низкой прозрачности механизма отбора заявок на санаторно-курортное лечение,  многократно превышающих возможности санаторно-курортных организаций.	</a:t>
            </a:r>
            <a:endParaRPr lang="ru-RU" dirty="0"/>
          </a:p>
        </p:txBody>
      </p:sp>
      <p:pic>
        <p:nvPicPr>
          <p:cNvPr id="4" name="Picture 14" descr="Businessman Thinking A Solution Сток-фотография: 115208812 : Shutterst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0888" y="214290"/>
            <a:ext cx="697136" cy="785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Проблема разработки клинических рекомендаций по МР и СКЛ требует соблюдения закона (323-ФЗ)  и международных стандартов в этой области. </a:t>
            </a:r>
          </a:p>
          <a:p>
            <a:r>
              <a:rPr lang="ru-RU" dirty="0" smtClean="0"/>
              <a:t>  Появление «скороспелых» и не соответствующих  международным стандартам клинических рекомендаций, одобренных главными внештатными специалистами Минздрава  России,  не только не решают проблему трансляции  научных  разработок,  но и способствуют появлению  хотя  и  « официальных»,  но порой  не подтвержденных  с позиций доказательной  медицины и </a:t>
            </a:r>
            <a:r>
              <a:rPr lang="ru-RU" smtClean="0"/>
              <a:t>коньюнктурных</a:t>
            </a:r>
            <a:r>
              <a:rPr lang="ru-RU" dirty="0" smtClean="0"/>
              <a:t> рекомендаций. </a:t>
            </a:r>
          </a:p>
          <a:p>
            <a:endParaRPr lang="ru-RU" dirty="0"/>
          </a:p>
        </p:txBody>
      </p:sp>
      <p:pic>
        <p:nvPicPr>
          <p:cNvPr id="4" name="Picture 14" descr="Businessman Thinking A Solution Сток-фотография: 115208812 : Shutterst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65079"/>
            <a:ext cx="714380" cy="763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Еще одной, чрезвычайно важной проблемой повышения качества МР и СКЛ лечения граждан является отсутствие профильной специальности врачей. После отмены специальности «Восстановительная медицина», что вызвало  4-хлетний период застоя в развитии  МР  и СКЛ  в  РФ,  «спасительным» решением представляется введение  специальности врачей, получившей распространение во всех развитых странах мира, которая в русскоязычном варианте может быть названа </a:t>
            </a:r>
            <a:r>
              <a:rPr lang="ru-RU" dirty="0" smtClean="0">
                <a:solidFill>
                  <a:srgbClr val="FF0000"/>
                </a:solidFill>
              </a:rPr>
              <a:t>«Физическая и восстановительная медицина» </a:t>
            </a:r>
            <a:r>
              <a:rPr lang="ru-RU" dirty="0" smtClean="0"/>
              <a:t>и специальности </a:t>
            </a:r>
            <a:r>
              <a:rPr lang="ru-RU" dirty="0" err="1" smtClean="0"/>
              <a:t>бакалавриата</a:t>
            </a:r>
            <a:r>
              <a:rPr lang="ru-RU" dirty="0" smtClean="0"/>
              <a:t> по физиотерапии  (для системы сестринского высшего образования).	</a:t>
            </a:r>
          </a:p>
          <a:p>
            <a:r>
              <a:rPr lang="ru-RU" dirty="0" smtClean="0"/>
              <a:t>В формулировке ст. 40 323-ФЗ «Об охране здоровья граждан» понятие «Медицинская реабилитация» формулируется как - </a:t>
            </a:r>
            <a:r>
              <a:rPr lang="ru-RU" dirty="0" smtClean="0">
                <a:solidFill>
                  <a:srgbClr val="FF0000"/>
                </a:solidFill>
              </a:rPr>
              <a:t>комплекс мероприятий </a:t>
            </a:r>
            <a:r>
              <a:rPr lang="ru-RU" dirty="0" smtClean="0"/>
              <a:t>()</a:t>
            </a:r>
            <a:r>
              <a:rPr lang="ru-RU" dirty="0" smtClean="0">
                <a:solidFill>
                  <a:srgbClr val="FF0000"/>
                </a:solidFill>
              </a:rPr>
              <a:t>, направленных на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()</a:t>
            </a:r>
            <a:r>
              <a:rPr lang="ru-RU" dirty="0" smtClean="0">
                <a:solidFill>
                  <a:srgbClr val="FF0000"/>
                </a:solidFill>
              </a:rPr>
              <a:t>восстановление</a:t>
            </a:r>
            <a:r>
              <a:rPr lang="ru-RU" dirty="0" smtClean="0"/>
              <a:t> ()														</a:t>
            </a:r>
            <a:endParaRPr lang="ru-RU" dirty="0"/>
          </a:p>
        </p:txBody>
      </p:sp>
      <p:pic>
        <p:nvPicPr>
          <p:cNvPr id="4" name="Picture 14" descr="Businessman Thinking A Solution Сток-фотография: 115208812 : Shutterst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0888" y="214290"/>
            <a:ext cx="838302" cy="714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30816" cy="841248"/>
          </a:xfrm>
        </p:spPr>
        <p:txBody>
          <a:bodyPr/>
          <a:lstStyle/>
          <a:p>
            <a:r>
              <a:rPr lang="ru-RU" dirty="0" smtClean="0"/>
              <a:t>Специальность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484784"/>
          <a:ext cx="8640959" cy="4161535"/>
        </p:xfrm>
        <a:graphic>
          <a:graphicData uri="http://schemas.openxmlformats.org/drawingml/2006/table">
            <a:tbl>
              <a:tblPr/>
              <a:tblGrid>
                <a:gridCol w="2370529"/>
                <a:gridCol w="3058746"/>
                <a:gridCol w="3211684"/>
              </a:tblGrid>
              <a:tr h="9357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+mn-lt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+mn-lt"/>
                          <a:ea typeface="Calibri"/>
                          <a:cs typeface="Times New Roman"/>
                        </a:rPr>
                        <a:t>Наименование нормативно-правового акта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+mn-lt"/>
                          <a:ea typeface="Calibri"/>
                          <a:cs typeface="Times New Roman"/>
                        </a:rPr>
                        <a:t>Комментарий</a:t>
                      </a:r>
                      <a:endParaRPr lang="ru-RU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5736">
                <a:tc>
                  <a:txBody>
                    <a:bodyPr/>
                    <a:lstStyle/>
                    <a:p>
                      <a:pPr marL="88900" indent="90488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8900" indent="90488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8900" indent="90488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8900" indent="90488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8900" indent="90488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«Медицинская реабилитация» </a:t>
                      </a:r>
                      <a:endParaRPr lang="ru-RU" sz="1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Приказ Минздрава России от 20 декабря 2012 г. № 1183н «Об утверждении номенклатуры должностей медицинских работников и фармацевтических работников»</a:t>
                      </a:r>
                      <a:endParaRPr lang="ru-RU" sz="1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раздел 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«Медицинские работники» в </a:t>
                      </a:r>
                      <a:r>
                        <a:rPr kumimoji="0"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1.2. Должности специалистов с высшим профессиональным (медицинским)  образованием (врачи) внесен врач по медицинской реабилитации. </a:t>
                      </a:r>
                    </a:p>
                    <a:p>
                      <a:endParaRPr kumimoji="0" lang="ru-RU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Специальность не введена </a:t>
                      </a:r>
                    </a:p>
                    <a:p>
                      <a:pPr indent="342900" algn="l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3" name="Группа 12"/>
          <p:cNvGrpSpPr>
            <a:grpSpLocks noChangeAspect="1"/>
          </p:cNvGrpSpPr>
          <p:nvPr/>
        </p:nvGrpSpPr>
        <p:grpSpPr>
          <a:xfrm>
            <a:off x="3890190" y="116632"/>
            <a:ext cx="5253810" cy="980727"/>
            <a:chOff x="611560" y="4725144"/>
            <a:chExt cx="9301098" cy="1736236"/>
          </a:xfrm>
        </p:grpSpPr>
        <p:pic>
          <p:nvPicPr>
            <p:cNvPr id="11268" name="Picture 4" descr="По новым технологиям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43808" y="4725144"/>
              <a:ext cx="1895436" cy="17281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272" name="Picture 8" descr="Реабилитационный медицинский центр &quot;Левинштейн&quot;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015" y="4725144"/>
              <a:ext cx="2592288" cy="172819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274" name="Picture 10" descr="homind.ru - медикаментозное лечение бронхита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08304" y="4725144"/>
              <a:ext cx="2604354" cy="17362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276" name="Picture 12" descr="Лемпинский наркологический реабилитационный центр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1560" y="4725144"/>
              <a:ext cx="2232248" cy="167666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3528" y="1052513"/>
            <a:ext cx="8137847" cy="5040312"/>
          </a:xfrm>
        </p:spPr>
        <p:txBody>
          <a:bodyPr>
            <a:normAutofit/>
          </a:bodyPr>
          <a:lstStyle/>
          <a:p>
            <a:pPr marL="0" indent="357188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В </a:t>
            </a:r>
            <a:r>
              <a:rPr lang="ru-RU" sz="1800" b="1" dirty="0" smtClean="0">
                <a:solidFill>
                  <a:schemeClr val="tx1"/>
                </a:solidFill>
              </a:rPr>
              <a:t>проекте </a:t>
            </a:r>
            <a:r>
              <a:rPr lang="ru-RU" sz="1800" dirty="0" smtClean="0">
                <a:solidFill>
                  <a:schemeClr val="tx1"/>
                </a:solidFill>
              </a:rPr>
              <a:t>Программы государственных гарантий бесплатного оказания гражданам медицинской помощи на 2015 г и на плановый период 2016 - 2017 гг</a:t>
            </a:r>
            <a:r>
              <a:rPr lang="ru-RU" sz="1800" b="1" dirty="0" smtClean="0">
                <a:solidFill>
                  <a:schemeClr val="tx1"/>
                </a:solidFill>
              </a:rPr>
              <a:t>., раздел </a:t>
            </a:r>
            <a:r>
              <a:rPr lang="en-US" sz="1800" b="1" dirty="0" smtClean="0">
                <a:solidFill>
                  <a:schemeClr val="tx1"/>
                </a:solidFill>
              </a:rPr>
              <a:t>II</a:t>
            </a:r>
            <a:r>
              <a:rPr lang="ru-RU" sz="1800" b="1" dirty="0" smtClean="0">
                <a:solidFill>
                  <a:schemeClr val="tx1"/>
                </a:solidFill>
              </a:rPr>
              <a:t>, </a:t>
            </a:r>
            <a:r>
              <a:rPr lang="ru-RU" sz="1800" dirty="0" smtClean="0">
                <a:solidFill>
                  <a:schemeClr val="tx1"/>
                </a:solidFill>
              </a:rPr>
              <a:t>предусмотрено оказание </a:t>
            </a:r>
            <a:r>
              <a:rPr lang="ru-RU" sz="1800" b="1" dirty="0" smtClean="0">
                <a:solidFill>
                  <a:schemeClr val="tx1"/>
                </a:solidFill>
              </a:rPr>
              <a:t>первичной специализированной медицинской помощи по медицинской реабилитации за счет средств ОМС</a:t>
            </a:r>
            <a:r>
              <a:rPr lang="ru-RU" sz="1800" dirty="0" smtClean="0">
                <a:solidFill>
                  <a:schemeClr val="tx1"/>
                </a:solidFill>
              </a:rPr>
              <a:t>. </a:t>
            </a:r>
          </a:p>
          <a:p>
            <a:pPr marL="0" indent="357188">
              <a:buNone/>
            </a:pPr>
            <a:endParaRPr lang="ru-RU" sz="500" b="1" dirty="0" smtClean="0"/>
          </a:p>
          <a:p>
            <a:pPr marL="0" indent="357188">
              <a:buNone/>
            </a:pPr>
            <a:r>
              <a:rPr lang="ru-RU" sz="1800" b="1" dirty="0" smtClean="0"/>
              <a:t>Специализированная медицинская помощь </a:t>
            </a:r>
            <a:r>
              <a:rPr lang="ru-RU" sz="1800" dirty="0" smtClean="0"/>
              <a:t>оказывается бесплатно в стационарных условиях и в условиях дневного стационара и включают в себя профилактику, диагностику и лечение заболеваний (…), требующих специальных методов лечения и сложных медицинских технологий, а также медицинскую реабилитацию</a:t>
            </a:r>
          </a:p>
          <a:p>
            <a:pPr>
              <a:buNone/>
            </a:pPr>
            <a:endParaRPr lang="ru-RU" sz="1800" dirty="0" smtClean="0">
              <a:solidFill>
                <a:schemeClr val="tx1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899592" y="4293096"/>
            <a:ext cx="7520541" cy="1734576"/>
            <a:chOff x="755576" y="4365104"/>
            <a:chExt cx="7520541" cy="1734576"/>
          </a:xfrm>
        </p:grpSpPr>
        <p:pic>
          <p:nvPicPr>
            <p:cNvPr id="6" name="Picture 6" descr="Новости NEWSru.com : Экс-директора ФФОМС Таранова прокурор просит оштрафовать на миллион рублей и посадить на восемь лет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4367852"/>
              <a:ext cx="2304256" cy="1728192"/>
            </a:xfrm>
            <a:prstGeom prst="rect">
              <a:avLst/>
            </a:prstGeom>
            <a:noFill/>
          </p:spPr>
        </p:pic>
        <p:pic>
          <p:nvPicPr>
            <p:cNvPr id="7" name="Picture 4" descr="Фонд медицинского страхования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80112" y="4365104"/>
              <a:ext cx="2696005" cy="1734576"/>
            </a:xfrm>
            <a:prstGeom prst="rect">
              <a:avLst/>
            </a:prstGeom>
            <a:noFill/>
          </p:spPr>
        </p:pic>
        <p:pic>
          <p:nvPicPr>
            <p:cNvPr id="8" name="Picture 2" descr="В Одинцово - день открытых дверей ФОМС - ODINEWS.RU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59832" y="4365104"/>
              <a:ext cx="2526407" cy="173440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1520" y="692696"/>
            <a:ext cx="8640960" cy="6048672"/>
          </a:xfrm>
        </p:spPr>
        <p:txBody>
          <a:bodyPr>
            <a:normAutofit fontScale="92500" lnSpcReduction="20000"/>
          </a:bodyPr>
          <a:lstStyle/>
          <a:p>
            <a:pPr marL="0" indent="357188">
              <a:buNone/>
            </a:pPr>
            <a:endParaRPr lang="ru-RU" sz="500" dirty="0" smtClean="0">
              <a:solidFill>
                <a:schemeClr val="tx1"/>
              </a:solidFill>
            </a:endParaRPr>
          </a:p>
          <a:p>
            <a:pPr marL="0" indent="357188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В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проекте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Программы государственных гарантий бесплатного оказания гражданам медицинской помощи на 2015 г и на плановый период 2016 - 2017 гг</a:t>
            </a:r>
            <a:r>
              <a:rPr lang="ru-RU" sz="1800" b="1" dirty="0" smtClean="0">
                <a:solidFill>
                  <a:schemeClr val="tx1"/>
                </a:solidFill>
              </a:rPr>
              <a:t>.,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раздел </a:t>
            </a: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VII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Средние нормативы финансовых затрат на единицу объема медицинской помощи, средние </a:t>
            </a:r>
            <a:r>
              <a:rPr lang="ru-RU" sz="1800" dirty="0" err="1" smtClean="0">
                <a:solidFill>
                  <a:schemeClr val="tx1"/>
                </a:solidFill>
              </a:rPr>
              <a:t>подушевые</a:t>
            </a:r>
            <a:r>
              <a:rPr lang="ru-RU" sz="1800" dirty="0" smtClean="0">
                <a:solidFill>
                  <a:schemeClr val="tx1"/>
                </a:solidFill>
              </a:rPr>
              <a:t> нормативы финансирования предусмотрено:</a:t>
            </a:r>
          </a:p>
          <a:p>
            <a:pPr marL="0" indent="357188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- на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1 койко-день </a:t>
            </a:r>
            <a:r>
              <a:rPr lang="ru-RU" sz="1800" dirty="0" smtClean="0">
                <a:solidFill>
                  <a:schemeClr val="tx1"/>
                </a:solidFill>
              </a:rPr>
              <a:t>по медицинской реабилитации в специализированных больницах и центрах, оказывающих медицинскую помощь по профилю «Медицинской реабилитация»,  и реабилитационных отделениях медицинской организации за счет средств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ОМС – 1539,3 рубля</a:t>
            </a:r>
          </a:p>
          <a:p>
            <a:pPr marL="0" indent="357188">
              <a:buNone/>
            </a:pPr>
            <a:endParaRPr lang="ru-RU" sz="5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357188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Финансового сопровождения медицинской помощи в амбулаторных условиях и в условиях Дневного стационара  по профилю «Медицинская реабилитация» – не предусмотрено</a:t>
            </a:r>
          </a:p>
          <a:p>
            <a:pPr marL="0" indent="357188">
              <a:buNone/>
            </a:pPr>
            <a:endParaRPr lang="ru-RU" sz="500" dirty="0" smtClean="0">
              <a:solidFill>
                <a:schemeClr val="tx1"/>
              </a:solidFill>
            </a:endParaRPr>
          </a:p>
          <a:p>
            <a:pPr marL="0" indent="357188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Обращает на себя внимание стоимость1  обращения по поводу заболевания при оказании медицинской помощи в амбулаторных условиях МО за счет средств соответствующих бюджетов – 1256,9 рублей, при этом стоимость одного койко-дня составляет  1 539, 3 руб.  - затратная часть стоимости койко-дня по профилю «Медицинская реабилитации» должна включать питание, расход медикаментов, круглосуточный режим работы, работу высокотехнологичной роботизированной техники и т.д.</a:t>
            </a:r>
          </a:p>
          <a:p>
            <a:pPr marL="0" indent="357188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Стоимость обращения в условиях амбулаторно-поликлинического общей сети составляет </a:t>
            </a:r>
            <a:r>
              <a:rPr lang="ru-RU" sz="1800" b="1" dirty="0" smtClean="0">
                <a:solidFill>
                  <a:schemeClr val="tx1"/>
                </a:solidFill>
              </a:rPr>
              <a:t>962,48 руб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</a:p>
          <a:p>
            <a:pPr marL="0" indent="357188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 Стоимость обращения в условиях амбулаторно-поликлинического  отделения по профилю «Медицинская реабилитация» - вообще не предусмотрено (пр.маршрутизация пациента;        консультация терапевта (невролога) до и после лечения-2.0; консультация врача ЛФК -1.0; физиотерапевта-1.0; водные процедуры №6; аппаратная физиотерапия №6; массаж №6; ЛФК №6; теплолечение №6. О</a:t>
            </a:r>
            <a:r>
              <a:rPr lang="ru-RU" sz="1800" b="1" dirty="0" smtClean="0">
                <a:solidFill>
                  <a:schemeClr val="tx1"/>
                </a:solidFill>
              </a:rPr>
              <a:t>дно посещение  по заболеванию согласно Реестру  </a:t>
            </a:r>
            <a:r>
              <a:rPr lang="ru-RU" sz="1900" b="1" dirty="0" smtClean="0">
                <a:solidFill>
                  <a:schemeClr val="tx1"/>
                </a:solidFill>
              </a:rPr>
              <a:t>-  3 144 </a:t>
            </a:r>
            <a:r>
              <a:rPr lang="ru-RU" sz="1800" b="1" dirty="0" smtClean="0">
                <a:solidFill>
                  <a:schemeClr val="tx1"/>
                </a:solidFill>
              </a:rPr>
              <a:t>руб.  </a:t>
            </a:r>
            <a:r>
              <a:rPr lang="ru-RU" sz="1800" b="1" smtClean="0">
                <a:solidFill>
                  <a:schemeClr val="tx1"/>
                </a:solidFill>
              </a:rPr>
              <a:t>Себестоимость </a:t>
            </a:r>
            <a:endParaRPr lang="ru-RU" sz="1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37032" cy="110980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Норматив затрат на 1 пролеченного больного по профилю «Медицинская реабилитация» в 2014 году в ГБУЗ МНПЦ МРВСМ ДЗМ</a:t>
            </a:r>
            <a:br>
              <a:rPr lang="ru-RU" sz="2200" dirty="0" smtClean="0"/>
            </a:br>
            <a:r>
              <a:rPr lang="ru-RU" sz="2200" dirty="0" smtClean="0"/>
              <a:t>(пример)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1196752"/>
          <a:ext cx="8064896" cy="5365946"/>
        </p:xfrm>
        <a:graphic>
          <a:graphicData uri="http://schemas.openxmlformats.org/drawingml/2006/table">
            <a:tbl>
              <a:tblPr/>
              <a:tblGrid>
                <a:gridCol w="4200467"/>
                <a:gridCol w="3864429"/>
              </a:tblGrid>
              <a:tr h="1131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 рамках бюджетного финансирования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(бюджетное финансирование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филиалы №№1,2)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 счет средств МГФОМС (специализированная помощь филиал №18, КСМ)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4625">
                <a:tc>
                  <a:txBody>
                    <a:bodyPr/>
                    <a:lstStyle/>
                    <a:p>
                      <a:pPr algn="l"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r>
                        <a:rPr lang="ru-RU" sz="1800" b="1" u="sng" dirty="0" smtClean="0">
                          <a:solidFill>
                            <a:schemeClr val="accent1"/>
                          </a:solidFill>
                          <a:latin typeface="Arial Black" pitchFamily="34" charset="0"/>
                        </a:rPr>
                        <a:t>В стационаре</a:t>
                      </a:r>
                    </a:p>
                    <a:p>
                      <a:pPr algn="l"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43 535,53 </a:t>
                      </a:r>
                      <a:r>
                        <a:rPr lang="ru-RU" sz="1800" dirty="0" smtClean="0">
                          <a:latin typeface="Arial Black" pitchFamily="34" charset="0"/>
                        </a:rPr>
                        <a:t>рублей </a:t>
                      </a:r>
                      <a:r>
                        <a:rPr lang="ru-RU" sz="1800" dirty="0" smtClean="0"/>
                        <a:t>по законченному случаю, стоимость 1 койко-дня</a:t>
                      </a:r>
                      <a:r>
                        <a:rPr lang="ru-RU" sz="1800" baseline="0" dirty="0" smtClean="0"/>
                        <a:t> –  </a:t>
                      </a:r>
                      <a:r>
                        <a:rPr lang="ru-RU" sz="1800" b="1" baseline="0" dirty="0" smtClean="0"/>
                        <a:t>составляла 1.802.00 </a:t>
                      </a:r>
                      <a:r>
                        <a:rPr lang="ru-RU" sz="1800" baseline="0" dirty="0" smtClean="0"/>
                        <a:t>рубля на 2014 г. (без учета инфляции, увеличения расходов на питание, ТО медицинской техники, стоимости расходного материала).</a:t>
                      </a:r>
                    </a:p>
                    <a:p>
                      <a:pPr algn="l"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r>
                        <a:rPr lang="ru-RU" sz="1800" b="1" kern="0" baseline="0" dirty="0" smtClean="0">
                          <a:solidFill>
                            <a:srgbClr val="00008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Прогнозируемая стоимость на 2015 г. – 2.200.00рублей (без дотационная)</a:t>
                      </a:r>
                      <a:endParaRPr lang="ru-RU" sz="1800" b="1" kern="0" dirty="0" smtClean="0">
                        <a:solidFill>
                          <a:srgbClr val="00008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r>
                        <a:rPr lang="ru-RU" sz="1800" b="1" u="sng" kern="0" dirty="0" smtClean="0">
                          <a:solidFill>
                            <a:schemeClr val="accent1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В дневном стационаре</a:t>
                      </a:r>
                    </a:p>
                    <a:p>
                      <a:pPr algn="l"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r>
                        <a:rPr lang="ru-RU" sz="1800" b="1" kern="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30 820 </a:t>
                      </a:r>
                      <a:r>
                        <a:rPr lang="ru-RU" sz="1800" b="1" kern="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800" b="1" kern="0" dirty="0">
                        <a:solidFill>
                          <a:schemeClr val="tx1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26 617,91 </a:t>
                      </a:r>
                      <a:r>
                        <a:rPr lang="ru-RU" sz="1800" dirty="0" smtClean="0">
                          <a:latin typeface="Arial Black" pitchFamily="34" charset="0"/>
                        </a:rPr>
                        <a:t>рублей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11 529,4 </a:t>
                      </a:r>
                      <a:r>
                        <a:rPr lang="ru-RU" sz="1800" dirty="0" smtClean="0">
                          <a:latin typeface="Arial Black" pitchFamily="34" charset="0"/>
                        </a:rPr>
                        <a:t>рубля</a:t>
                      </a:r>
                      <a:endParaRPr lang="ru-RU" sz="1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41248"/>
          </a:xfrm>
        </p:spPr>
        <p:txBody>
          <a:bodyPr>
            <a:noAutofit/>
          </a:bodyPr>
          <a:lstStyle/>
          <a:p>
            <a:r>
              <a:rPr lang="ru-RU" sz="2800" dirty="0" smtClean="0"/>
              <a:t>Средние нормативы объема медицинской помощи  в 2014 году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1556792"/>
          <a:ext cx="7992891" cy="4834098"/>
        </p:xfrm>
        <a:graphic>
          <a:graphicData uri="http://schemas.openxmlformats.org/drawingml/2006/table">
            <a:tbl>
              <a:tblPr/>
              <a:tblGrid>
                <a:gridCol w="3330293"/>
                <a:gridCol w="2331299"/>
                <a:gridCol w="2331299"/>
              </a:tblGrid>
              <a:tr h="925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Наименование нормативно-правового акта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Комментарий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538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Для </a:t>
                      </a:r>
                      <a:r>
                        <a:rPr lang="ru-RU" sz="1400" dirty="0"/>
                        <a:t>медицинской помощи в стационарных условиях на 2015 год - </a:t>
                      </a:r>
                      <a:r>
                        <a:rPr lang="ru-RU" sz="1400" dirty="0" smtClean="0"/>
                        <a:t>в </a:t>
                      </a:r>
                      <a:r>
                        <a:rPr lang="ru-RU" sz="1400" dirty="0"/>
                        <a:t>том числе для медицинской реабилитации в специализированных </a:t>
                      </a:r>
                      <a:r>
                        <a:rPr lang="ru-RU" sz="1400" dirty="0" smtClean="0"/>
                        <a:t>центрах</a:t>
                      </a:r>
                      <a:r>
                        <a:rPr lang="ru-RU" sz="1400" dirty="0"/>
                        <a:t>, оказывающих медицинскую помощь по профилю "Медицинская реабилитация", </a:t>
                      </a:r>
                      <a:r>
                        <a:rPr lang="ru-RU" sz="1400" dirty="0" smtClean="0"/>
                        <a:t>в </a:t>
                      </a:r>
                      <a:r>
                        <a:rPr lang="ru-RU" sz="1400" dirty="0"/>
                        <a:t>рамках базовой программы обязательного медицинского страхования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на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2015 год - 0,033 койко-дня на 1 застрахованное лицо,</a:t>
                      </a:r>
                      <a:r>
                        <a:rPr lang="ru-RU" sz="1400" dirty="0"/>
                        <a:t> на 2016 год - 0,039 койко-дня на 1 застрахованное </a:t>
                      </a:r>
                      <a:r>
                        <a:rPr lang="ru-RU" sz="1400" dirty="0" smtClean="0"/>
                        <a:t>лицо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Постановление </a:t>
                      </a:r>
                      <a:r>
                        <a:rPr lang="ru-RU" sz="1400" dirty="0"/>
                        <a:t>Правительства РФ от 18.10.2013 N 932 (ред. от 29.05.2014) </a:t>
                      </a:r>
                      <a:r>
                        <a:rPr lang="ru-RU" sz="1400" dirty="0" smtClean="0"/>
                        <a:t>«О </a:t>
                      </a:r>
                      <a:r>
                        <a:rPr lang="ru-RU" sz="1400" dirty="0"/>
                        <a:t>программе государственных гарантий бесплатного оказания гражданам медицинской помощи на 2014 год и на плановый период 2015 и 2016 </a:t>
                      </a:r>
                      <a:r>
                        <a:rPr lang="ru-RU" sz="1400" dirty="0" smtClean="0"/>
                        <a:t>годов» (</a:t>
                      </a:r>
                      <a:r>
                        <a:rPr lang="ru-RU" sz="1400" dirty="0"/>
                        <a:t>в ред. </a:t>
                      </a:r>
                      <a:r>
                        <a:rPr lang="ru-RU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Постановления Правительства РФ от 29.05.2014 N 489)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Норматив не выполняется. Имеется 610 коек (без детских и психиатрических)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из расчетных 1135 .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Из них 570: коек финансируются из бюджета;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40 коек  - ОМС.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Возможность</a:t>
                      </a:r>
                      <a:r>
                        <a:rPr lang="ru-RU" sz="1400" baseline="0" dirty="0" smtClean="0"/>
                        <a:t> развернуть недостающие койки имеется, однако,  заявленное в стране сокращение коечного фонда и соответственно медицинского персонала сделать это не позволяет</a:t>
                      </a:r>
                      <a:r>
                        <a:rPr lang="ru-RU" sz="1600" baseline="0" dirty="0" smtClean="0"/>
                        <a:t>.</a:t>
                      </a:r>
                      <a:endParaRPr lang="ru-RU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Средние нормативы финансовых затрат на единицу объема и структура тарифов на оплату медицинской помощи (стационар)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3" y="1556792"/>
          <a:ext cx="8464454" cy="5008814"/>
        </p:xfrm>
        <a:graphic>
          <a:graphicData uri="http://schemas.openxmlformats.org/drawingml/2006/table">
            <a:tbl>
              <a:tblPr/>
              <a:tblGrid>
                <a:gridCol w="2945072"/>
                <a:gridCol w="2823893"/>
                <a:gridCol w="2695489"/>
              </a:tblGrid>
              <a:tr h="1011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Наименование нормативно-правового акта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Комментарий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7254">
                <a:tc>
                  <a:txBody>
                    <a:bodyPr/>
                    <a:lstStyle/>
                    <a:p>
                      <a:pPr marL="0" marR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1 койко-день по медицинской реабилитации в специализированных больницах и центрах, оказывающих медицинскую помощь по профилю «Медицинская реабилитация»</a:t>
                      </a:r>
                      <a:r>
                        <a:rPr kumimoji="0" lang="ru-RU" sz="15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 счет средств обязательного медицинского страхования - </a:t>
                      </a:r>
                      <a:r>
                        <a:rPr kumimoji="0" lang="ru-RU" sz="15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1539,3 рубля на 2015 год, 1623,4 рубля на 2016 год;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kumimoji="0"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Постановление Правительства РФ от 18.10.2013 N 932 (ред. от 29.05.2014) «О программе государственных гарантий бесплатного оказания гражданам медицинской помощи на 2014 год и на плановый период 2015 и 2016 годов» (в ред. </a:t>
                      </a:r>
                      <a:r>
                        <a:rPr kumimoji="0" lang="ru-RU" sz="15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Постановления</a:t>
                      </a:r>
                      <a:r>
                        <a:rPr kumimoji="0"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Правительства РФ от 29.05.2014 N 489)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l"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Сумма недостаточная для эффективной реабилитации, т.к. требуется работа с больным нескольких</a:t>
                      </a:r>
                      <a:r>
                        <a:rPr lang="ru-RU" sz="1500" baseline="0" dirty="0" smtClean="0"/>
                        <a:t> специалистов не менее 4 часов в день. Средства выделены не только собственно на лечение, но и на содержание учреждения, обеспечения оснащения для реабилитации.</a:t>
                      </a:r>
                      <a:r>
                        <a:rPr lang="ru-RU" sz="1500" dirty="0" smtClean="0"/>
                        <a:t> Разница в 230,2 руб.  между стоимостью дня в дневном и круглосуточном стационаре это подтверждает. </a:t>
                      </a:r>
                      <a:endParaRPr lang="ru-RU" sz="15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268760"/>
            <a:ext cx="8496944" cy="491499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Целями и задачами Государственной Программой города Москвы «Развитие здравоохранения города Москвы (Столичное здравоохранение) на 2012 – 2020 годы», является </a:t>
            </a:r>
            <a:r>
              <a:rPr lang="ru-RU" b="1" dirty="0" smtClean="0">
                <a:solidFill>
                  <a:schemeClr val="tx1"/>
                </a:solidFill>
              </a:rPr>
              <a:t>обеспечение опережающих темпов развития медицинской реабилитации населения, включая систему восстановительного и санаторно-курортного лечения. </a:t>
            </a:r>
            <a:r>
              <a:rPr lang="ru-RU" dirty="0" smtClean="0">
                <a:solidFill>
                  <a:schemeClr val="tx1"/>
                </a:solidFill>
              </a:rPr>
              <a:t>Задачами подпрограммы 7.5 "Развитие медицинской реабилитации и санаторно-курортного лечения, в том числе детей"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предусмотрено развитие</a:t>
            </a:r>
            <a:r>
              <a:rPr lang="ru-RU" b="1" dirty="0" smtClean="0">
                <a:solidFill>
                  <a:schemeClr val="tx1"/>
                </a:solidFill>
              </a:rPr>
              <a:t> единой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службы медицинской реабилитации и санаторно-курортного лечения.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841248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Средние нормативы финансовых затрат на единицу объема и структура тарифов на оплату медицинской помощи (дневной стационар)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700809"/>
          <a:ext cx="8424936" cy="4635130"/>
        </p:xfrm>
        <a:graphic>
          <a:graphicData uri="http://schemas.openxmlformats.org/drawingml/2006/table">
            <a:tbl>
              <a:tblPr/>
              <a:tblGrid>
                <a:gridCol w="2907720"/>
                <a:gridCol w="2564888"/>
                <a:gridCol w="2952328"/>
              </a:tblGrid>
              <a:tr h="74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 smtClean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+mj-lt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16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+mj-lt"/>
                          <a:ea typeface="Calibri"/>
                          <a:cs typeface="Times New Roman"/>
                        </a:rPr>
                        <a:t>Наименование нормативно-правового акта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 smtClean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+mj-lt"/>
                          <a:ea typeface="Calibri"/>
                          <a:cs typeface="Times New Roman"/>
                        </a:rPr>
                        <a:t>Комментарий</a:t>
                      </a:r>
                      <a:endParaRPr lang="ru-RU" sz="16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3882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1 </a:t>
                      </a:r>
                      <a:r>
                        <a:rPr kumimoji="0" lang="ru-RU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пациенто-день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лечения в условиях дневных стационаров за счет средств обязательного медицинского страхования - 1309,1 рубля на 2015 год и 1323,4 рубля на 2016 год;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Постановление Правительства РФ от 18.10.2013 N 932 (ред. от 29.05.2014) "О программе государственных гарантий бесплатного оказания гражданам медицинской помощи на 2014 год и на плановый период 2015 и 2016 годов"</a:t>
                      </a:r>
                      <a:endParaRPr lang="ru-RU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Количество коек в дневных стационарах недостаточно, проводить реабилитацию на этих койках поликлиникам невыгодно, т.к.требует больших трудозатрат, большого числа площадей и дорогостоящего оснащения финансирование также недостаточно. </a:t>
                      </a:r>
                      <a:endParaRPr lang="ru-RU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412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Обоснование бюджетного финансирования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3"/>
            <a:ext cx="8568952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a typeface="Calibri"/>
                <a:cs typeface="Times New Roman"/>
              </a:rPr>
              <a:t>В соответствии с Приказом Министерства здравоохранения Российской Федерации от 29.12.2012 </a:t>
            </a:r>
            <a:r>
              <a:rPr lang="ru-RU" dirty="0" smtClean="0">
                <a:solidFill>
                  <a:srgbClr val="FF0000"/>
                </a:solidFill>
                <a:ea typeface="Calibri"/>
                <a:cs typeface="Times New Roman"/>
              </a:rPr>
              <a:t>№1705н </a:t>
            </a:r>
            <a:r>
              <a:rPr lang="ru-RU" dirty="0" smtClean="0">
                <a:ea typeface="Calibri"/>
                <a:cs typeface="Times New Roman"/>
              </a:rPr>
              <a:t>"О порядке организации медицинской реабилитации« медицинская помощь в стационарных условиях предусматривает в обязательном порядке наличие в штатном расписании  наименование должности (приложение 5, 11 ) – логопеда 1.0. на 2 пациентов с нарушением функции глотания и речи,  врача-психиатра  1.0. на 25 коек, инструктора по трудовой терапии 1.0. на 2 должности врача по лечебной физкультуре, медицинского психолога , инструкторы – методисты 1.0  на каждый кабинет (</a:t>
            </a:r>
            <a:r>
              <a:rPr lang="ru-RU" dirty="0" err="1" smtClean="0">
                <a:ea typeface="Calibri"/>
                <a:cs typeface="Times New Roman"/>
              </a:rPr>
              <a:t>кинезитерапии</a:t>
            </a:r>
            <a:r>
              <a:rPr lang="ru-RU" dirty="0" smtClean="0">
                <a:ea typeface="Calibri"/>
                <a:cs typeface="Times New Roman"/>
              </a:rPr>
              <a:t>, механотерапии, </a:t>
            </a:r>
            <a:r>
              <a:rPr lang="ru-RU" dirty="0" err="1" smtClean="0">
                <a:ea typeface="Calibri"/>
                <a:cs typeface="Times New Roman"/>
              </a:rPr>
              <a:t>роботомеханотерапии</a:t>
            </a:r>
            <a:r>
              <a:rPr lang="ru-RU" dirty="0" smtClean="0">
                <a:ea typeface="Calibri"/>
                <a:cs typeface="Times New Roman"/>
              </a:rPr>
              <a:t>, зал тренировок с биологически обратной связью).</a:t>
            </a:r>
          </a:p>
          <a:p>
            <a:pPr indent="357188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a typeface="Calibri"/>
                <a:cs typeface="Times New Roman"/>
              </a:rPr>
              <a:t>Все приведенные должности специалистов не  финансируются за счет средств ОМС.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9220" name="Picture 4" descr="Бюджетная политика: Анализ исполнения бюджета страны, изменения и направления бюджетного финансиров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797152"/>
            <a:ext cx="626745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r>
              <a:rPr lang="ru-RU" dirty="0" smtClean="0"/>
              <a:t>Отчетность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7147520" cy="525658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приказом Росстата от 30.06.2014г. №459 утверждена новая редакция федерального статистического наблюдения (форма №30), в которой в таблице № 1100 «Должности и физические лица медицинской организации» стр.53 введена должность врача по медицинской реабилитации. В табл. 2100 «Работа врачей медицинской организации в амбулаторных условиях» так же  введена должность врача по медицинской реабилитации. Вместе с тем, в номенклатуре специальностей специалистов с высшим послевузовским медицинским и фармацевтическим образованием, утвержденным приказом Министерства здравоохранения РФ от 23.04.09г №210 в редакции приказа МЗ от №94 от 09.02.11г, специальность «медицинская реабилитация» отсутствует. </a:t>
            </a:r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7452320" y="0"/>
            <a:ext cx="1691680" cy="6858000"/>
            <a:chOff x="7452320" y="0"/>
            <a:chExt cx="1691680" cy="6858000"/>
          </a:xfrm>
        </p:grpSpPr>
        <p:pic>
          <p:nvPicPr>
            <p:cNvPr id="8194" name="Picture 2" descr="Страница 93 &quot; Материалы за Июль 2010 года &quot; Forex (форекс) от А до Я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483693" y="4365104"/>
              <a:ext cx="1660307" cy="24928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8196" name="Picture 4" descr="Сдача отчетности через интернет - Бухгалтерская группа РЕНОМ…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01439" y="3212976"/>
              <a:ext cx="1642561" cy="115212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8198" name="Picture 6" descr="Сроки сдачи бухгалтерской отчетност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52321" y="1052736"/>
              <a:ext cx="1691679" cy="10801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8200" name="Picture 8" descr="ремонт, восстановление, тюнинг, стайлинг скутеров, цена 300 рублей, Москва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469396" y="2132856"/>
              <a:ext cx="1674604" cy="10801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8202" name="Picture 10" descr="Бухгалтерские услуги, сдача отчетности. Услуги в городе Москва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452320" y="0"/>
              <a:ext cx="1691680" cy="10527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86800" cy="838200"/>
          </a:xfrm>
        </p:spPr>
        <p:txBody>
          <a:bodyPr>
            <a:normAutofit fontScale="90000"/>
          </a:bodyPr>
          <a:lstStyle/>
          <a:p>
            <a:pPr indent="357188"/>
            <a:r>
              <a:rPr lang="ru-RU" sz="2200" dirty="0" smtClean="0"/>
              <a:t>В результате проведенного анализа финансового обеспечения и регламентирующих документов по медицинской помощи по профилю «Медицинская реабилитация» в соответствии С: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Статьей 40 Федерального закона от 21.11.2011 №323-ФЗ «Об основах охраны здоровья граждан в Российской Федерации»;</a:t>
            </a:r>
          </a:p>
          <a:p>
            <a:r>
              <a:rPr lang="ru-RU" dirty="0" smtClean="0"/>
              <a:t>Постановлением Правительства Москвы от 4 октября 2011 г. №461-ПП «Об утверждении Государственной программы города Москвы «Развитие здравоохранения города Москвы (Столичное здравоохранение)» на 2012-2020 годы; </a:t>
            </a:r>
          </a:p>
          <a:p>
            <a:r>
              <a:rPr lang="ru-RU" dirty="0" smtClean="0"/>
              <a:t>Постановлением Правительства Москвы от 24.12.2013 №892-ПП «О Территориальной программе государственных гарантий бесплатного оказания гражданам медицинской помощи в городе Москве на 2014 год и на плановый период 2015 и 2016 годов»; с Приказом Министерства здравоохранения Российской Федерации от 29.12.2012 №1705н «О порядке организации медицинской реабилитации»; </a:t>
            </a:r>
          </a:p>
          <a:p>
            <a:r>
              <a:rPr lang="ru-RU" dirty="0" smtClean="0"/>
              <a:t>Проектом «Программы государственных гарантий бесплатного оказания гражданам медицинской помощи на 2015 год и на плановый период 2015 и 2016 годов»,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принимая во внимание: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686800" cy="532859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</a:p>
          <a:p>
            <a:r>
              <a:rPr lang="ru-RU" sz="4500" dirty="0" smtClean="0"/>
              <a:t>Постановление Правительства РФ от 05.08.2008 N 583 (ред. от 14.01.2014) «О введении новых систем оплаты труда работников федеральных бюджетных, автономных и казенных учреждений и федеральных государственных органов, а также гражданского персонала воинских частей, учреждений и подразделений федеральных органов исполнительной власти, в которых законом предусмотрена военная и приравненная к ней служба, оплата труда которых в настоящее время осуществляется на основе Единой тарифной сетки по оплате труда работников федеральных государственных учреждений»;</a:t>
            </a:r>
          </a:p>
          <a:p>
            <a:r>
              <a:rPr lang="ru-RU" sz="4500" dirty="0" smtClean="0"/>
              <a:t>Постановление Правительства Москвы от 28 мая 2012 года N 241-ПП «О мероприятиях по переходу медицинских организаций государственной системы здравоохранения города Москвы на систему оплаты труда, отличную от тарифной системы оплаты труда работников государственных учреждений города Москвы»;</a:t>
            </a:r>
          </a:p>
          <a:p>
            <a:r>
              <a:rPr lang="ru-RU" sz="4500" dirty="0" smtClean="0"/>
              <a:t>Приказ Департамента здравоохранения города Москвы от 9 июня 2012 г. N 531 «О мероприятиях по переходу медицинских организаций государственной системы здравоохранения города Москвы на систему оплаты труда, отличную от тарифной системы оплаты труда работников государственных учреждений города Москвы»,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57200"/>
            <a:ext cx="8705880" cy="111441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Проект «Программы государственных гарантий бесплатного оказания гражданам медицинской помощи на 2015 год и на плановый период 2015 и 2016 годов»,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3"/>
            <a:ext cx="8420128" cy="3143272"/>
          </a:xfrm>
        </p:spPr>
        <p:txBody>
          <a:bodyPr>
            <a:normAutofit fontScale="77500" lnSpcReduction="20000"/>
          </a:bodyPr>
          <a:lstStyle/>
          <a:p>
            <a:pPr indent="342900" algn="just">
              <a:spcAft>
                <a:spcPts val="0"/>
              </a:spcAft>
            </a:pPr>
            <a:r>
              <a:rPr lang="en-US" b="1" dirty="0" smtClean="0"/>
              <a:t>IV</a:t>
            </a:r>
            <a:r>
              <a:rPr lang="ru-RU" b="1" dirty="0" smtClean="0"/>
              <a:t> глава. </a:t>
            </a:r>
            <a:r>
              <a:rPr lang="ru-RU" dirty="0" smtClean="0"/>
              <a:t>Финансовое обеспечение программы</a:t>
            </a:r>
          </a:p>
          <a:p>
            <a:pPr indent="342900" algn="just">
              <a:spcAft>
                <a:spcPts val="0"/>
              </a:spcAft>
            </a:pPr>
            <a:r>
              <a:rPr lang="ru-RU" dirty="0" smtClean="0"/>
              <a:t>За счет средств бюджетных ассигнований бюджетов субъектов РФ осуществляется финансовое обеспечение:</a:t>
            </a:r>
          </a:p>
          <a:p>
            <a:pPr indent="342900" algn="just">
              <a:spcAft>
                <a:spcPts val="0"/>
              </a:spcAft>
            </a:pPr>
            <a:r>
              <a:rPr lang="ru-RU" dirty="0" smtClean="0"/>
              <a:t>….</a:t>
            </a:r>
            <a:r>
              <a:rPr lang="ru-RU" b="1" dirty="0" smtClean="0"/>
              <a:t>в части расходов, не включенных в структуру тарифов на оплату медицинской помощи, предусмотренных в территориальных программах обязательного медицинского страхования</a:t>
            </a:r>
          </a:p>
          <a:p>
            <a:endParaRPr lang="ru-RU" dirty="0"/>
          </a:p>
        </p:txBody>
      </p:sp>
      <p:pic>
        <p:nvPicPr>
          <p:cNvPr id="5" name="Рисунок 4" descr="Как вести семейный бюджет. Часть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643446"/>
            <a:ext cx="278608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Исправить положение дел может внесение поправки 323-ФЗ, если изложить п.5 ст.40</a:t>
            </a:r>
          </a:p>
          <a:p>
            <a:r>
              <a:rPr lang="ru-RU" dirty="0" smtClean="0"/>
              <a:t>В следующей редакции: «Порядки оказания медицинской помощи  и стандарты медицинской помощи, а также перечни медицинских показаний и противопоказаний,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целевые индикаторы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для различных этапов медицинской реабилитации (в условиях стационара, дневного стационара, в амбулаторных условиях, в условиях санатория) и видов санаторно-курортного лечения (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оздоровления,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лечения хронического заболевания, медицинской реабилитации) утверждаются уполномоченным федеральным органом исполнительной власти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686800" cy="5760640"/>
          </a:xfrm>
        </p:spPr>
        <p:txBody>
          <a:bodyPr>
            <a:normAutofit fontScale="62500" lnSpcReduction="20000"/>
          </a:bodyPr>
          <a:lstStyle/>
          <a:p>
            <a:pPr marL="0" indent="357188" algn="just">
              <a:lnSpc>
                <a:spcPct val="120000"/>
              </a:lnSpc>
              <a:buNone/>
            </a:pPr>
            <a:r>
              <a:rPr lang="ru-RU" sz="4200" dirty="0" smtClean="0">
                <a:solidFill>
                  <a:srgbClr val="002060"/>
                </a:solidFill>
              </a:rPr>
              <a:t> Для оказания высококвалифицированной, доступной медицинской помощи по  «медицинской реабилитации» необходимо доработать регламентирующие документы, определяющие механизмы финансирования на различных этапах (стационар - амбулаторное звено), разработать стандарты оказания медицинской помощи, ввести специальность врача по медицинской реабилитации, и только, после проведенных вышеуказанных мероприятий возможен перевод медицинских организаций, оказывающих медицинскую помощь по профилю «медицинская реабилитация», в систему ОМС. </a:t>
            </a:r>
            <a:endParaRPr lang="ru-RU" dirty="0">
              <a:solidFill>
                <a:srgbClr val="002060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0" y="5517232"/>
            <a:ext cx="9144000" cy="1340768"/>
            <a:chOff x="0" y="0"/>
            <a:chExt cx="9144000" cy="1208213"/>
          </a:xfrm>
        </p:grpSpPr>
        <p:pic>
          <p:nvPicPr>
            <p:cNvPr id="3074" name="Picture 2" descr="Восклицательный знак на фоне знаков вопроса Мищенко Михаил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59632" y="0"/>
              <a:ext cx="1595670" cy="1196752"/>
            </a:xfrm>
            <a:prstGeom prst="rect">
              <a:avLst/>
            </a:prstGeom>
            <a:noFill/>
          </p:spPr>
        </p:pic>
        <p:pic>
          <p:nvPicPr>
            <p:cNvPr id="3078" name="Picture 6" descr="Карикатуры Евгения Крана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259632" cy="1198449"/>
            </a:xfrm>
            <a:prstGeom prst="rect">
              <a:avLst/>
            </a:prstGeom>
            <a:noFill/>
          </p:spPr>
        </p:pic>
        <p:pic>
          <p:nvPicPr>
            <p:cNvPr id="6" name="Picture 4" descr="Газета &quot;Республика Крым&quot; / Передовая / Здоровье каждого - богатство чье?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43808" y="0"/>
              <a:ext cx="1513878" cy="1196752"/>
            </a:xfrm>
            <a:prstGeom prst="rect">
              <a:avLst/>
            </a:prstGeom>
            <a:noFill/>
          </p:spPr>
        </p:pic>
        <p:pic>
          <p:nvPicPr>
            <p:cNvPr id="3080" name="Picture 8" descr="CARICATURA.RU: Добавлен новый комментарий // DaoMail.ru - социальная почтовая служба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36296" y="0"/>
              <a:ext cx="1907704" cy="1208213"/>
            </a:xfrm>
            <a:prstGeom prst="rect">
              <a:avLst/>
            </a:prstGeom>
            <a:noFill/>
          </p:spPr>
        </p:pic>
        <p:pic>
          <p:nvPicPr>
            <p:cNvPr id="3088" name="Picture 16" descr="Выпуск &quot;Рассылка журнала &amp;quot;Женский Мир&amp;quot;&quot; рассылки &quot;Рассылка журнала &quot;Женский Мир&quot;&quot; от 10 января 2011 года. Рассылки @MA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36810" y="0"/>
              <a:ext cx="797364" cy="1196752"/>
            </a:xfrm>
            <a:prstGeom prst="rect">
              <a:avLst/>
            </a:prstGeom>
            <a:noFill/>
          </p:spPr>
        </p:pic>
        <p:pic>
          <p:nvPicPr>
            <p:cNvPr id="3090" name="Picture 18" descr="provincial43 - Вятское здравоохранение никак не может порват…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500563" y="0"/>
              <a:ext cx="1785950" cy="118093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686800" cy="841248"/>
          </a:xfrm>
        </p:spPr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764704"/>
            <a:ext cx="84249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endParaRPr lang="ru-RU" dirty="0" smtClean="0"/>
          </a:p>
          <a:p>
            <a:pPr indent="342900" algn="just">
              <a:spcAft>
                <a:spcPts val="0"/>
              </a:spcAft>
            </a:pPr>
            <a:endParaRPr lang="ru-RU" sz="500" dirty="0" smtClean="0"/>
          </a:p>
          <a:p>
            <a:pPr indent="342900" algn="just">
              <a:spcAft>
                <a:spcPts val="0"/>
              </a:spcAft>
            </a:pPr>
            <a:endParaRPr lang="ru-RU" sz="500" dirty="0" smtClean="0"/>
          </a:p>
          <a:p>
            <a:pPr indent="342900" algn="just">
              <a:spcAft>
                <a:spcPts val="0"/>
              </a:spcAft>
            </a:pPr>
            <a:r>
              <a:rPr lang="ru-RU" dirty="0" smtClean="0"/>
              <a:t>Финансовое обеспечение мероприятий по медицинской реабилитации, в медицинских организациях, включая лекарственное обеспечение до 1 января 2015 г. осуществляется за счет бюджетных ассигнований федерального бюджета и бюджетов субъектов Российской Федерации. </a:t>
            </a:r>
          </a:p>
          <a:p>
            <a:pPr indent="342900" algn="just">
              <a:spcAft>
                <a:spcPts val="0"/>
              </a:spcAft>
            </a:pPr>
            <a:r>
              <a:rPr lang="ru-RU" b="1" dirty="0" smtClean="0"/>
              <a:t>Постановление Правительства РФ от 18.10.2013 N 932 «О программе государственных гарантий бесплатного оказания гражданам медицинской помощи на 2014 год и на плановый период 2015 и 2016 годов</a:t>
            </a:r>
            <a:r>
              <a:rPr lang="ru-RU" dirty="0" smtClean="0"/>
              <a:t>»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5445224"/>
            <a:ext cx="8458200" cy="1222375"/>
          </a:xfrm>
        </p:spPr>
        <p:txBody>
          <a:bodyPr/>
          <a:lstStyle/>
          <a:p>
            <a:r>
              <a:rPr lang="ru-RU" dirty="0" smtClean="0"/>
              <a:t>         </a:t>
            </a:r>
            <a:endParaRPr lang="ru-RU" dirty="0"/>
          </a:p>
        </p:txBody>
      </p:sp>
      <p:pic>
        <p:nvPicPr>
          <p:cNvPr id="6" name="Рисунок 5" descr="Как вести семейный бюджет. Часть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429000"/>
            <a:ext cx="180020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ак вести семейный бюджет. Часть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1590" y="3581400"/>
            <a:ext cx="180020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Проблемы медицинской реабилитации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1268760"/>
            <a:ext cx="8137525" cy="5256584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Нет четкого механизма финансирования медицинской помощи по медицинской реабилитации на  </a:t>
            </a:r>
            <a:r>
              <a:rPr lang="en-US" dirty="0" smtClean="0">
                <a:solidFill>
                  <a:schemeClr val="tx1"/>
                </a:solidFill>
              </a:rPr>
              <a:t>II </a:t>
            </a:r>
            <a:r>
              <a:rPr lang="ru-RU" dirty="0" smtClean="0">
                <a:solidFill>
                  <a:schemeClr val="tx1"/>
                </a:solidFill>
              </a:rPr>
              <a:t>(стационарном) этапе </a:t>
            </a:r>
            <a:r>
              <a:rPr lang="ru-RU" b="1" dirty="0" smtClean="0">
                <a:solidFill>
                  <a:srgbClr val="FF0000"/>
                </a:solidFill>
              </a:rPr>
              <a:t>*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Отсутствует модель финансового обеспечения медицинской реабилитации в амбулаторном звене, т.е. на </a:t>
            </a:r>
            <a:r>
              <a:rPr lang="en-US" dirty="0" smtClean="0">
                <a:solidFill>
                  <a:schemeClr val="tx1"/>
                </a:solidFill>
              </a:rPr>
              <a:t>III </a:t>
            </a:r>
            <a:r>
              <a:rPr lang="ru-RU" dirty="0" smtClean="0">
                <a:solidFill>
                  <a:schemeClr val="tx1"/>
                </a:solidFill>
              </a:rPr>
              <a:t>этапе медицинской реабилитации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Отсутствуют стандарты по медицинской реабилитации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Нет специальности «медицинская реабилитация»</a:t>
            </a:r>
          </a:p>
          <a:p>
            <a:pPr algn="l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algn="l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algn="l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pPr indent="432000" algn="l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*</a:t>
            </a:r>
            <a:r>
              <a:rPr lang="ru-RU" sz="26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В территориальной программе государственных гарантий  бесплатного оказания гражданам медицинской помощи  финансирование стационарной медицинской помощи по медицинской реабилитации предусматривает оплату по койко-дням, в связи с переходом на оплату стационарной медицинской помощи по законченному случаю и в отсутствии стандартов невозможно рассчитать стоимость  законченного случая в медицинской реабилитации</a:t>
            </a:r>
          </a:p>
        </p:txBody>
      </p:sp>
      <p:pic>
        <p:nvPicPr>
          <p:cNvPr id="23560" name="Picture 8" descr="День проблем &quot; WEACOM - Единая городская компьютерная се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789041"/>
            <a:ext cx="3165028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Ст.40 Федерального закона от 111.2011 года № 323 «Об охране здоровья граждан»</a:t>
            </a:r>
          </a:p>
          <a:p>
            <a:r>
              <a:rPr lang="ru-RU" dirty="0" smtClean="0"/>
              <a:t>Предусматривает утверждение уполномоченным федеральным органом исполнительной власти (Минздрав России) порядка организации медицинской реабилитации и санаторно-курортного лечения, перечня медицинских показаний и противопоказаний для медицинской реабилитации и санаторно-курортного лечения.</a:t>
            </a:r>
          </a:p>
          <a:p>
            <a:r>
              <a:rPr lang="ru-RU" dirty="0" smtClean="0"/>
              <a:t>После 3-х летнего действия 323-ФЗ, в России на сегодняшний </a:t>
            </a:r>
            <a:r>
              <a:rPr lang="en-US" dirty="0" smtClean="0"/>
              <a:t> </a:t>
            </a:r>
            <a:r>
              <a:rPr lang="ru-RU" dirty="0" smtClean="0"/>
              <a:t>день практически отсутствует  вся необходимая нормативно-правовая база по медицинской реабилитации и санаторно-курортному лечению.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Полностью отсутствуют стандарты медицинской помощи по медицинской реабилитации и санаторно-курортному лечению, в результате не работают механизмы санаторного долечивания. </a:t>
            </a:r>
          </a:p>
          <a:p>
            <a:r>
              <a:rPr lang="ru-RU" dirty="0" smtClean="0"/>
              <a:t>Необычайно острой является задача утверждения разработанных еще в РНЦ </a:t>
            </a:r>
            <a:r>
              <a:rPr lang="ru-RU" dirty="0" err="1" smtClean="0"/>
              <a:t>ВМиК</a:t>
            </a:r>
            <a:r>
              <a:rPr lang="ru-RU" dirty="0" smtClean="0"/>
              <a:t> медицинских показаний и противопоказаний к санаторно-курортному лечению. Ранее существовавший приказ отмене в 2011 году. </a:t>
            </a:r>
          </a:p>
          <a:p>
            <a:r>
              <a:rPr lang="ru-RU" dirty="0" smtClean="0"/>
              <a:t>В результате граждане, получившие отказ лечащего врача, основанный на учете противопоказаний к СКЛ, в получении справки на получение путевки, обращаются в судебные инстанции и выигрывают судебные процессы, нанося ущерб государству, но, главное, не получая при этом необходимой им медицинской помощи.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Отсутствует порядок организации санаторно-курортного лечения, а приказ  Минздрава России от 29.12.2012 N 1705н "О порядке организации медицинской реабилитации», является настолько несовершенным, что постоянно вызывает недоумение всего профильного сообщества. В частности, в соответствии с приказом,  </a:t>
            </a:r>
            <a:r>
              <a:rPr lang="ru-RU" b="1" dirty="0" smtClean="0"/>
              <a:t>первый этап медицинской реабилитации осуществляется в острый период течения заболевания или травмы </a:t>
            </a:r>
            <a:r>
              <a:rPr lang="ru-RU" b="1" dirty="0" smtClean="0">
                <a:solidFill>
                  <a:srgbClr val="FF0000"/>
                </a:solidFill>
              </a:rPr>
              <a:t>в отделениях реанимации и интенсивной терапии </a:t>
            </a:r>
            <a:r>
              <a:rPr lang="ru-RU" b="1" dirty="0" smtClean="0"/>
              <a:t>медицинских организаций по профилю основного заболевания </a:t>
            </a:r>
            <a:r>
              <a:rPr lang="ru-RU" sz="2900" b="1" dirty="0" smtClean="0">
                <a:solidFill>
                  <a:schemeClr val="tx2">
                    <a:lumMod val="50000"/>
                  </a:schemeClr>
                </a:solidFill>
              </a:rPr>
              <a:t>(количество интенсивных коек по нормативу не должно превышать 25%, но лечение острого инфаркта или инсульта на реанимационной койке в этих стационарах только начинается, и чем благоприятнее прогноз, тем меньше времени больной проводит на интенсивной койке. А в специализированном профильном отделении – на профильной койке -медицинская реабилитация проводиться не должна? О каких помещениях медицинских организаций идет речь в п. 15 приказа?)</a:t>
            </a:r>
            <a:endParaRPr lang="ru-RU" sz="29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2" descr="Восклицательный знак на фоне знаков вопроса Мищенко Михаи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429264"/>
            <a:ext cx="5357850" cy="928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326760" cy="841248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Порядки оказания помощи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1196752"/>
          <a:ext cx="8136906" cy="4092127"/>
        </p:xfrm>
        <a:graphic>
          <a:graphicData uri="http://schemas.openxmlformats.org/drawingml/2006/table">
            <a:tbl>
              <a:tblPr/>
              <a:tblGrid>
                <a:gridCol w="2304256"/>
                <a:gridCol w="2376264"/>
                <a:gridCol w="3456386"/>
              </a:tblGrid>
              <a:tr h="88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Наименование нормативно-правового акта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Комментарий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5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Порядок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организации медицинской реабилитации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Приказ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Министерства здравоохранения Российской Федерации от 29.12.2012 </a:t>
                      </a:r>
                      <a:r>
                        <a:rPr lang="ru-RU" sz="1800" u="none" strike="noStrike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№1705н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«О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порядке организации медицинской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реабилитации»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dirty="0" smtClean="0"/>
                        <a:t>Нет утвержденных порядков организации медицинской реабилитации на </a:t>
                      </a:r>
                      <a:r>
                        <a:rPr lang="en-US" dirty="0" smtClean="0"/>
                        <a:t>I </a:t>
                      </a:r>
                      <a:r>
                        <a:rPr lang="ru-RU" dirty="0" smtClean="0"/>
                        <a:t>этапе</a:t>
                      </a:r>
                      <a:r>
                        <a:rPr lang="ru-RU" baseline="0" dirty="0" smtClean="0"/>
                        <a:t> («первичная койка») по профилям. 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baseline="0" dirty="0" smtClean="0"/>
                        <a:t>Не утверждены клинические рекомендации, протоколы ведения больных, стандарты оказания медицинской помощи по нозологическим формам. 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1547664" y="5301208"/>
            <a:ext cx="5904656" cy="1423771"/>
            <a:chOff x="0" y="4653136"/>
            <a:chExt cx="9144000" cy="2204864"/>
          </a:xfrm>
        </p:grpSpPr>
        <p:pic>
          <p:nvPicPr>
            <p:cNvPr id="4" name="Рисунок 3" descr="НАРОДНАЯ МЕДИЦИНА ВСЕ И ВСЕМ"/>
            <p:cNvPicPr preferRelativeResize="0"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0" y="4658634"/>
              <a:ext cx="2339752" cy="219936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246" name="Picture 6" descr="Уход за больными - medical911.ru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32325" y="4653136"/>
              <a:ext cx="2911675" cy="220486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242" name="Picture 2" descr="В России утвержден Порядок оказания медпомощи аллергикам и больным с иммунопатологией - Сибирский медицинский портал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39752" y="4653136"/>
              <a:ext cx="3118166" cy="220486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28604"/>
            <a:ext cx="8686800" cy="866796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ПРОБЛЕМЫ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Постановление Правительства РФ от 15.04.2014 N 294</a:t>
            </a:r>
            <a:br>
              <a:rPr lang="ru-RU" dirty="0" smtClean="0"/>
            </a:br>
            <a:r>
              <a:rPr lang="ru-RU" dirty="0" smtClean="0"/>
              <a:t>"Об утверждении государственной программы Российской Федерации "Развитие здравоохранения"</a:t>
            </a:r>
            <a:br>
              <a:rPr lang="ru-RU" dirty="0" smtClean="0"/>
            </a:br>
            <a:r>
              <a:rPr lang="ru-RU" dirty="0" smtClean="0"/>
              <a:t>Паспорт подпрограммы 5 «Развитие медицинской реабилитации и санаторно-курортного лечения, в т.ч. детей» " </a:t>
            </a:r>
          </a:p>
          <a:p>
            <a:r>
              <a:rPr lang="ru-RU" dirty="0" smtClean="0"/>
              <a:t>Целевые индикаторы и показатели подпрограммы	-показатель 5.1» Охват санаторно-курортным лечением пациентов»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hlinkClick r:id="rId2"/>
            </a:endParaRPr>
          </a:p>
          <a:p>
            <a:r>
              <a:rPr lang="ru-RU" dirty="0" smtClean="0"/>
              <a:t>показатель 5.1» Охват медицинской реабилитацией пациентов от числа нуждающихся после оказания специализированной медицинской помощи»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hlinkClick r:id="rId3"/>
            </a:endParaRPr>
          </a:p>
          <a:p>
            <a:r>
              <a:rPr lang="ru-RU" dirty="0" smtClean="0"/>
              <a:t>показатель 5.1» Охват медицинской реабилитацией детей от числа нуждающихся»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hlinkClick r:id="rId3"/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не являются обоснованными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 поддаются обсчету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Скидка 50% на ВСЕ программы домашней нейрореабилитации от Ме…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5072075"/>
            <a:ext cx="2071702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4" descr="Businessman Thinking A Solution Сток-фотография: 115208812 : Shutterstoc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357167"/>
            <a:ext cx="928694" cy="714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2083</TotalTime>
  <Words>2613</Words>
  <Application>Microsoft Office PowerPoint</Application>
  <PresentationFormat>Экран (4:3)</PresentationFormat>
  <Paragraphs>194</Paragraphs>
  <Slides>28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О Состоянии И ПЕРСПЕКТИВАХ РАЗВИТИЯ СИСТЕМЫ ОКАЗАНИЯ РЕАБИЛИТАЦИОННОЙ ПОМОЩИ В городе МОСКВЕ»   </vt:lpstr>
      <vt:lpstr>Слайд 2</vt:lpstr>
      <vt:lpstr>         </vt:lpstr>
      <vt:lpstr>Проблемы медицинской реабилитации</vt:lpstr>
      <vt:lpstr>ПРОБЛЕМЫ</vt:lpstr>
      <vt:lpstr>Проблемы</vt:lpstr>
      <vt:lpstr>ПРОБЛЕМЫ</vt:lpstr>
      <vt:lpstr>Порядки оказания помощи</vt:lpstr>
      <vt:lpstr>ПРОБЛЕМЫ</vt:lpstr>
      <vt:lpstr>ПРОБЛЕМЫ</vt:lpstr>
      <vt:lpstr>ПРОБЛЕМЫ</vt:lpstr>
      <vt:lpstr>ПРОБЛЕМЫ</vt:lpstr>
      <vt:lpstr>ПРОБЛЕМЫ</vt:lpstr>
      <vt:lpstr>Специальность</vt:lpstr>
      <vt:lpstr>Слайд 15</vt:lpstr>
      <vt:lpstr>Слайд 16</vt:lpstr>
      <vt:lpstr>Норматив затрат на 1 пролеченного больного по профилю «Медицинская реабилитация» в 2014 году в ГБУЗ МНПЦ МРВСМ ДЗМ (пример) </vt:lpstr>
      <vt:lpstr>Средние нормативы объема медицинской помощи  в 2014 году</vt:lpstr>
      <vt:lpstr>Средние нормативы финансовых затрат на единицу объема и структура тарифов на оплату медицинской помощи (стационар)</vt:lpstr>
      <vt:lpstr>Средние нормативы финансовых затрат на единицу объема и структура тарифов на оплату медицинской помощи (дневной стационар)</vt:lpstr>
      <vt:lpstr>Обоснование бюджетного финансирования</vt:lpstr>
      <vt:lpstr>Отчетность </vt:lpstr>
      <vt:lpstr>В результате проведенного анализа финансового обеспечения и регламентирующих документов по медицинской помощи по профилю «Медицинская реабилитация» в соответствии С: </vt:lpstr>
      <vt:lpstr>и принимая во внимание: </vt:lpstr>
      <vt:lpstr>Проект «Программы государственных гарантий бесплатного оказания гражданам медицинской помощи на 2015 год и на плановый период 2015 и 2016 годов»,  </vt:lpstr>
      <vt:lpstr>Предложения</vt:lpstr>
      <vt:lpstr>Слайд 27</vt:lpstr>
      <vt:lpstr>СПАСИБО ЗА ВНИМАНИЕ !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Science002</dc:creator>
  <cp:lastModifiedBy>user11</cp:lastModifiedBy>
  <cp:revision>150</cp:revision>
  <dcterms:created xsi:type="dcterms:W3CDTF">2014-09-11T12:39:14Z</dcterms:created>
  <dcterms:modified xsi:type="dcterms:W3CDTF">2014-10-20T06:09:31Z</dcterms:modified>
</cp:coreProperties>
</file>