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2" r:id="rId2"/>
    <p:sldId id="281" r:id="rId3"/>
    <p:sldId id="278" r:id="rId4"/>
    <p:sldId id="260" r:id="rId5"/>
    <p:sldId id="262" r:id="rId6"/>
    <p:sldId id="270" r:id="rId7"/>
    <p:sldId id="273" r:id="rId8"/>
    <p:sldId id="271" r:id="rId9"/>
    <p:sldId id="269" r:id="rId10"/>
    <p:sldId id="284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99"/>
    <a:srgbClr val="FFFFCC"/>
    <a:srgbClr val="E199CC"/>
    <a:srgbClr val="4169E1"/>
    <a:srgbClr val="E46C0A"/>
    <a:srgbClr val="DAEEF3"/>
    <a:srgbClr val="FF99CC"/>
    <a:srgbClr val="D7E4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37" autoAdjust="0"/>
  </p:normalViewPr>
  <p:slideViewPr>
    <p:cSldViewPr>
      <p:cViewPr>
        <p:scale>
          <a:sx n="83" d="100"/>
          <a:sy n="83" d="100"/>
        </p:scale>
        <p:origin x="-780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algn="r"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algn="r"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fld id="{3C5F3B6C-20FA-4EF8-8B5D-C5D6947E2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algn="r"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algn="r" defTabSz="931567">
              <a:defRPr sz="1200">
                <a:latin typeface="Arial" charset="0"/>
              </a:defRPr>
            </a:lvl1pPr>
          </a:lstStyle>
          <a:p>
            <a:pPr>
              <a:defRPr/>
            </a:pPr>
            <a:fld id="{1DD70E66-86E0-4DBF-B5C9-9DBF65B21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D5A8C22C-96DE-4C7E-9083-3564EB388862}" type="slidenum">
              <a:rPr lang="en-US" smtClean="0">
                <a:latin typeface="Calibri" pitchFamily="34" charset="0"/>
              </a:rPr>
              <a:pPr defTabSz="930275"/>
              <a:t>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A8250703-4101-4C70-BFD1-4A7BBDF33992}" type="slidenum">
              <a:rPr lang="fr-FR" smtClean="0"/>
              <a:pPr defTabSz="930275"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C72833B0-136F-46B1-AB74-A00E5F69C994}" type="slidenum">
              <a:rPr lang="en-US" smtClean="0"/>
              <a:pPr defTabSz="930275"/>
              <a:t>3</a:t>
            </a:fld>
            <a:endParaRPr lang="en-US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6913"/>
            <a:ext cx="4646613" cy="3484562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313238"/>
            <a:ext cx="6604000" cy="4468812"/>
          </a:xfrm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13CE339A-33A9-47B7-B55D-6E71C833C6F1}" type="slidenum">
              <a:rPr lang="en-US" smtClean="0"/>
              <a:pPr defTabSz="930275"/>
              <a:t>4</a:t>
            </a:fld>
            <a:endParaRPr lang="en-US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3925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86263"/>
            <a:ext cx="5140325" cy="4230687"/>
          </a:xfrm>
          <a:noFill/>
          <a:ln/>
        </p:spPr>
        <p:txBody>
          <a:bodyPr/>
          <a:lstStyle/>
          <a:p>
            <a:pPr eaLnBrk="1" hangingPunct="1"/>
            <a:endParaRPr lang="es-EC" sz="14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E4FF10B8-7BB7-4601-90C1-39B6F988F1D0}" type="slidenum">
              <a:rPr lang="en-US" smtClean="0"/>
              <a:pPr defTabSz="930275"/>
              <a:t>5</a:t>
            </a:fld>
            <a:endParaRPr lang="en-US" smtClean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3925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86263"/>
            <a:ext cx="5140325" cy="4230687"/>
          </a:xfrm>
          <a:noFill/>
          <a:ln/>
        </p:spPr>
        <p:txBody>
          <a:bodyPr/>
          <a:lstStyle/>
          <a:p>
            <a:pPr eaLnBrk="1" hangingPunct="1"/>
            <a:endParaRPr lang="ru-RU" sz="14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E6E03CED-EDBD-44AB-9129-CFA72B42805E}" type="slidenum">
              <a:rPr lang="en-US" smtClean="0"/>
              <a:pPr defTabSz="930275"/>
              <a:t>6</a:t>
            </a:fld>
            <a:endParaRPr lang="en-US" smtClean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3925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86263"/>
            <a:ext cx="5140325" cy="4230687"/>
          </a:xfrm>
          <a:noFill/>
          <a:ln/>
        </p:spPr>
        <p:txBody>
          <a:bodyPr/>
          <a:lstStyle/>
          <a:p>
            <a:pPr eaLnBrk="1" hangingPunct="1"/>
            <a:endParaRPr lang="ru-RU" sz="14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F917F0CE-8847-4588-BB49-928B2CAB3E04}" type="slidenum">
              <a:rPr lang="en-US" smtClean="0"/>
              <a:pPr defTabSz="930275"/>
              <a:t>7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3925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86263"/>
            <a:ext cx="5140325" cy="4230687"/>
          </a:xfrm>
          <a:noFill/>
          <a:ln/>
        </p:spPr>
        <p:txBody>
          <a:bodyPr/>
          <a:lstStyle/>
          <a:p>
            <a:pPr eaLnBrk="1" hangingPunct="1"/>
            <a:endParaRPr lang="ru-RU" sz="14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3D10F52C-9A1B-47B1-9DFE-2D088BEFAE47}" type="slidenum">
              <a:rPr lang="en-US" smtClean="0"/>
              <a:pPr defTabSz="930275"/>
              <a:t>8</a:t>
            </a:fld>
            <a:endParaRPr lang="en-US" smtClean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3925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86263"/>
            <a:ext cx="5140325" cy="4230687"/>
          </a:xfrm>
          <a:noFill/>
          <a:ln/>
        </p:spPr>
        <p:txBody>
          <a:bodyPr/>
          <a:lstStyle/>
          <a:p>
            <a:pPr eaLnBrk="1" hangingPunct="1"/>
            <a:r>
              <a:rPr lang="ru-RU" sz="1400" smtClean="0"/>
              <a:t>Перевести названия категорий оси Х</a:t>
            </a:r>
            <a:endParaRPr lang="en-US" sz="14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D0445-3866-4236-8D2A-8559368AA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A49FD-AC93-4B78-A616-0F992A3B1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940D-E018-4B5D-BF65-12D3940AE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F0A08-CB8C-4FDA-B796-6598468BC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6A333-4DAC-4EFA-BA26-94A7E4DFF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FF966-37B6-4F31-A141-73F0B4E03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16E58-515A-4C3A-A358-87CA50A4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C5B40-697D-4922-8337-A2AE35F50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29604-0A3D-4B7C-9DC6-CCE1583BE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53F30-CA9F-4737-B4A0-BE371560E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197C3-9287-4CC0-8C81-F56522213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77B7E48-8160-4A70-AB19-3EB186715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pitchFamily="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89138"/>
            <a:ext cx="8305800" cy="4411662"/>
          </a:xfrm>
        </p:spPr>
        <p:txBody>
          <a:bodyPr rtlCol="0">
            <a:normAutofit fontScale="90000"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5300" dirty="0" smtClean="0"/>
              <a:t>Домашнее насилие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2000" dirty="0" smtClean="0"/>
              <a:t>По результатам выборочного обследования  репродуктивного здоровья </a:t>
            </a:r>
            <a:br>
              <a:rPr lang="ru-RU" sz="2000" dirty="0" smtClean="0"/>
            </a:br>
            <a:r>
              <a:rPr lang="ru-RU" sz="2000" dirty="0" smtClean="0"/>
              <a:t>в Российской Федерации 2011</a:t>
            </a:r>
            <a:r>
              <a:rPr lang="en-US" sz="3600" dirty="0" smtClean="0">
                <a:latin typeface="+mn-lt"/>
                <a:ea typeface="+mn-ea"/>
                <a:cs typeface="+mn-cs"/>
              </a:rPr>
              <a:t/>
            </a:r>
            <a:br>
              <a:rPr lang="en-US" sz="3600" dirty="0" smtClean="0">
                <a:latin typeface="+mn-lt"/>
                <a:ea typeface="+mn-ea"/>
                <a:cs typeface="+mn-cs"/>
              </a:rPr>
            </a:br>
            <a:r>
              <a:rPr lang="ru-RU" sz="3600" dirty="0" smtClean="0">
                <a:latin typeface="+mn-lt"/>
                <a:ea typeface="+mn-ea"/>
                <a:cs typeface="+mn-cs"/>
              </a:rPr>
              <a:t/>
            </a:r>
            <a:br>
              <a:rPr lang="ru-RU" sz="3600" dirty="0" smtClean="0">
                <a:latin typeface="+mn-lt"/>
                <a:ea typeface="+mn-ea"/>
                <a:cs typeface="+mn-cs"/>
              </a:rPr>
            </a:br>
            <a:r>
              <a:rPr lang="ru-RU" sz="2200" dirty="0" smtClean="0">
                <a:latin typeface="+mn-lt"/>
                <a:ea typeface="+mn-ea"/>
                <a:cs typeface="+mn-cs"/>
              </a:rPr>
              <a:t>Круглый стол,</a:t>
            </a:r>
            <a:br>
              <a:rPr lang="ru-RU" sz="2200" dirty="0" smtClean="0">
                <a:latin typeface="+mn-lt"/>
                <a:ea typeface="+mn-ea"/>
                <a:cs typeface="+mn-cs"/>
              </a:rPr>
            </a:br>
            <a:r>
              <a:rPr lang="ru-RU" sz="2200" dirty="0" smtClean="0">
                <a:latin typeface="+mn-lt"/>
                <a:ea typeface="+mn-ea"/>
                <a:cs typeface="+mn-cs"/>
              </a:rPr>
              <a:t> Государственная Дума РФ</a:t>
            </a:r>
            <a:br>
              <a:rPr lang="ru-RU" sz="2200" dirty="0" smtClean="0">
                <a:latin typeface="+mn-lt"/>
                <a:ea typeface="+mn-ea"/>
                <a:cs typeface="+mn-cs"/>
              </a:rPr>
            </a:br>
            <a:r>
              <a:rPr lang="ru-RU" sz="2200" dirty="0" smtClean="0">
                <a:latin typeface="+mn-lt"/>
                <a:ea typeface="+mn-ea"/>
                <a:cs typeface="+mn-cs"/>
              </a:rPr>
              <a:t>20 сентября 2012</a:t>
            </a:r>
            <a:r>
              <a:rPr lang="ru-RU" sz="3600" dirty="0" smtClean="0">
                <a:latin typeface="+mn-lt"/>
                <a:ea typeface="+mn-ea"/>
                <a:cs typeface="+mn-cs"/>
              </a:rPr>
              <a:t/>
            </a:r>
            <a:br>
              <a:rPr lang="ru-RU" sz="3600" dirty="0" smtClean="0">
                <a:latin typeface="+mn-lt"/>
                <a:ea typeface="+mn-ea"/>
                <a:cs typeface="+mn-cs"/>
              </a:rPr>
            </a:br>
            <a:r>
              <a:rPr lang="ru-RU" sz="3100" dirty="0" smtClean="0">
                <a:latin typeface="+mn-lt"/>
                <a:ea typeface="+mn-ea"/>
                <a:cs typeface="+mn-cs"/>
              </a:rPr>
              <a:t>Бардакова Л.И.</a:t>
            </a:r>
            <a:r>
              <a:rPr lang="ru-RU" sz="3600" dirty="0" smtClean="0">
                <a:latin typeface="+mn-lt"/>
                <a:ea typeface="+mn-ea"/>
                <a:cs typeface="+mn-cs"/>
              </a:rPr>
              <a:t/>
            </a:r>
            <a:br>
              <a:rPr lang="ru-RU" sz="3600" dirty="0" smtClean="0">
                <a:latin typeface="+mn-lt"/>
                <a:ea typeface="+mn-ea"/>
                <a:cs typeface="+mn-cs"/>
              </a:rPr>
            </a:br>
            <a:r>
              <a:rPr lang="ru-RU" sz="2200" dirty="0" smtClean="0">
                <a:latin typeface="+mn-lt"/>
                <a:ea typeface="+mn-ea"/>
                <a:cs typeface="+mn-cs"/>
              </a:rPr>
              <a:t>Исполнительный Представитель</a:t>
            </a:r>
            <a:r>
              <a:rPr lang="ru-RU" sz="3100" dirty="0" smtClean="0">
                <a:latin typeface="+mn-lt"/>
                <a:ea typeface="+mn-ea"/>
                <a:cs typeface="+mn-cs"/>
              </a:rPr>
              <a:t/>
            </a:r>
            <a:br>
              <a:rPr lang="ru-RU" sz="3100" dirty="0" smtClean="0">
                <a:latin typeface="+mn-lt"/>
                <a:ea typeface="+mn-ea"/>
                <a:cs typeface="+mn-cs"/>
              </a:rPr>
            </a:br>
            <a:r>
              <a:rPr lang="ru-RU" sz="1600" dirty="0"/>
              <a:t>ЮНФПА </a:t>
            </a:r>
            <a:r>
              <a:rPr lang="en-US" sz="1600" dirty="0"/>
              <a:t>,</a:t>
            </a:r>
            <a:br>
              <a:rPr lang="en-US" sz="1600" dirty="0"/>
            </a:br>
            <a:r>
              <a:rPr lang="ru-RU" sz="1600" dirty="0"/>
              <a:t>Фонд ООН в области народонаселения</a:t>
            </a:r>
            <a:r>
              <a:rPr lang="en-US" sz="3600" dirty="0" smtClean="0">
                <a:latin typeface="+mn-lt"/>
                <a:ea typeface="+mn-ea"/>
                <a:cs typeface="+mn-cs"/>
              </a:rPr>
              <a:t/>
            </a:r>
            <a:br>
              <a:rPr lang="en-US" sz="3600" dirty="0" smtClean="0">
                <a:latin typeface="+mn-lt"/>
                <a:ea typeface="+mn-ea"/>
                <a:cs typeface="+mn-cs"/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 </a:t>
            </a:r>
            <a:endParaRPr lang="en-US" dirty="0">
              <a:solidFill>
                <a:srgbClr val="898989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3500" y="333375"/>
            <a:ext cx="3624263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ChangeArrowheads="1"/>
          </p:cNvSpPr>
          <p:nvPr/>
        </p:nvSpPr>
        <p:spPr bwMode="auto">
          <a:xfrm>
            <a:off x="0" y="-152400"/>
            <a:ext cx="9144000" cy="7010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5651500"/>
            <a:ext cx="19812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5867400"/>
          </a:xfrm>
        </p:spPr>
        <p:txBody>
          <a:bodyPr/>
          <a:lstStyle/>
          <a:p>
            <a:pPr algn="just"/>
            <a:r>
              <a:rPr lang="ru-RU" sz="5400" smtClean="0">
                <a:solidFill>
                  <a:schemeClr val="tx1"/>
                </a:solidFill>
              </a:rPr>
              <a:t/>
            </a:r>
            <a:br>
              <a:rPr lang="ru-RU" sz="5400" smtClean="0">
                <a:solidFill>
                  <a:schemeClr val="tx1"/>
                </a:solidFill>
              </a:rPr>
            </a:br>
            <a:r>
              <a:rPr lang="ru-RU" sz="5400" smtClean="0">
                <a:solidFill>
                  <a:schemeClr val="tx1"/>
                </a:solidFill>
              </a:rPr>
              <a:t/>
            </a:r>
            <a:br>
              <a:rPr lang="ru-RU" sz="5400" smtClean="0">
                <a:solidFill>
                  <a:schemeClr val="tx1"/>
                </a:solidFill>
              </a:rPr>
            </a:br>
            <a:endParaRPr lang="en-US" sz="5400" smtClean="0">
              <a:solidFill>
                <a:schemeClr val="tx1"/>
              </a:solidFill>
            </a:endParaRPr>
          </a:p>
        </p:txBody>
      </p:sp>
      <p:sp>
        <p:nvSpPr>
          <p:cNvPr id="32772" name="Text Box 13"/>
          <p:cNvSpPr txBox="1">
            <a:spLocks noChangeArrowheads="1"/>
          </p:cNvSpPr>
          <p:nvPr/>
        </p:nvSpPr>
        <p:spPr bwMode="auto">
          <a:xfrm>
            <a:off x="685800" y="3733800"/>
            <a:ext cx="723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/>
          </a:p>
        </p:txBody>
      </p:sp>
      <p:sp>
        <p:nvSpPr>
          <p:cNvPr id="32773" name="Text Box 14"/>
          <p:cNvSpPr txBox="1">
            <a:spLocks noChangeArrowheads="1"/>
          </p:cNvSpPr>
          <p:nvPr/>
        </p:nvSpPr>
        <p:spPr bwMode="auto">
          <a:xfrm>
            <a:off x="304800" y="44958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4" name="TextBox 6"/>
          <p:cNvSpPr txBox="1">
            <a:spLocks noChangeArrowheads="1"/>
          </p:cNvSpPr>
          <p:nvPr/>
        </p:nvSpPr>
        <p:spPr bwMode="auto">
          <a:xfrm>
            <a:off x="228600" y="0"/>
            <a:ext cx="8763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cs typeface="Arial" charset="0"/>
              </a:rPr>
              <a:t>«Цели  в области развития, сформулированные в Декларации  тысячелетия» в частности  цели искоренения нищеты и голода, не могут быть достигнуты, если не будут  целенаправленно решены вопросы народонаселения и  охраны репродуктивного здоровья. А это означает интенсификацию усилий по поощрению прав женщин и расширение инвестиций в образование и здравоохранение, включая репродуктивное здоровье и планирование семьи.  </a:t>
            </a:r>
          </a:p>
          <a:p>
            <a:endParaRPr lang="ru-RU" sz="2800" b="1">
              <a:cs typeface="Arial" charset="0"/>
            </a:endParaRPr>
          </a:p>
          <a:p>
            <a:r>
              <a:rPr lang="ru-RU" sz="1400" b="1">
                <a:cs typeface="Arial" charset="0"/>
              </a:rPr>
              <a:t>Генеральный Секретарь ООН Кофи Анан,</a:t>
            </a:r>
          </a:p>
          <a:p>
            <a:r>
              <a:rPr lang="ru-RU" sz="1400" b="1">
                <a:cs typeface="Arial" charset="0"/>
              </a:rPr>
              <a:t>Бангкок, декабрь 2002</a:t>
            </a:r>
            <a:endParaRPr lang="en-US" sz="14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304800"/>
          <a:ext cx="8001000" cy="6464300"/>
        </p:xfrm>
        <a:graphic>
          <a:graphicData uri="http://schemas.openxmlformats.org/drawingml/2006/table">
            <a:tbl>
              <a:tblPr/>
              <a:tblGrid>
                <a:gridCol w="1838325"/>
                <a:gridCol w="1290638"/>
                <a:gridCol w="1217612"/>
                <a:gridCol w="1219200"/>
                <a:gridCol w="1217613"/>
                <a:gridCol w="1217612"/>
              </a:tblGrid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926" marR="7926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Социально-экономические характеристики женщин, по типу населенного пункта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Выборочное обследование репродуктивного здоровья: Россия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2011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926" marR="7926" marT="7926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Характеристики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Всего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926" marR="7926" marT="79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Тип населенного пункта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926" marR="7926" marT="79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7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Москва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926" marR="7926" marT="79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Др.мегаполисы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926" marR="7926" marT="79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Др.города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926" marR="7926" marT="79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Село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926" marR="7926" marT="79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Возрастные группы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15–19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12.9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10.2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15.1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12.3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13.8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20–24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19.0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21.2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19.3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18.8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25–29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18.9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14.1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19.8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19.7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18.1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30–34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17.6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14.1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18.7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35–39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16.5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15.9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16.6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16.4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40–44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15.1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24.6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14.9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13.5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16.2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Состояние в браке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 зарегистр. браке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49.1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48.2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45.9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49.3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51.0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 незарегистр. браке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11.8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12.2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13.1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11.9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Ранее состояла в браке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14.9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13.9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15.1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14.7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Никогда не была замужем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24.2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24.0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27.1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23.7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23.8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Кол-во живых детей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37.6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41.1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42.2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37.9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32.7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35.3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35.1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34.5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36.7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32.5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22.7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20.0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19.9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22.2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26.4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или более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4.4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3.7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3.4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3.2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8.4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Уровень образования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Незаконч.среднее или ниже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9.0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5.7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Полное среднее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18.7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12.1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16.7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17.5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25.2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Среднее профессиональное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27.7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25.6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23.9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26.8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32.8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Высшее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44.6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56.6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49.6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47.9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29.3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Занятость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Работает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75.4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78.4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73.0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76.8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72.5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 работает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24.6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21.6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27.0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23.2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27.5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Всего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100.0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100.0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100.0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100.0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100.0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Число случаев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1337" marR="7926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10,010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660</a:t>
                      </a:r>
                    </a:p>
                  </a:txBody>
                  <a:tcPr marL="7926" marR="356687" marT="7926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1,338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5,327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2,685</a:t>
                      </a:r>
                    </a:p>
                  </a:txBody>
                  <a:tcPr marL="7926" marR="356687" marT="7926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249362"/>
          </a:xfrm>
        </p:spPr>
        <p:txBody>
          <a:bodyPr/>
          <a:lstStyle/>
          <a:p>
            <a:pPr eaLnBrk="1" hangingPunct="1"/>
            <a:r>
              <a:rPr lang="en-US" sz="2000" smtClean="0">
                <a:cs typeface="Arial" charset="0"/>
              </a:rPr>
              <a:t/>
            </a:r>
            <a:br>
              <a:rPr lang="en-US" sz="2000" smtClean="0">
                <a:cs typeface="Arial" charset="0"/>
              </a:rPr>
            </a:br>
            <a:r>
              <a:rPr lang="ru-RU" sz="2000" smtClean="0">
                <a:cs typeface="Arial" charset="0"/>
              </a:rPr>
              <a:t>Процент респонденток 15-44 лет, когда-либо состоявших в браке, и сообщивших о насилии со стороны партнера в течение жизни и за последний год</a:t>
            </a:r>
            <a:r>
              <a:rPr lang="en-US" sz="2000" smtClean="0">
                <a:cs typeface="Arial" charset="0"/>
              </a:rPr>
              <a:t>, </a:t>
            </a:r>
            <a:r>
              <a:rPr lang="ru-RU" sz="2000" smtClean="0">
                <a:cs typeface="Arial" charset="0"/>
              </a:rPr>
              <a:t>по типам насилия</a:t>
            </a:r>
            <a:endParaRPr lang="en-US" sz="2000" smtClean="0">
              <a:cs typeface="Arial" charset="0"/>
            </a:endParaRPr>
          </a:p>
        </p:txBody>
      </p:sp>
      <p:graphicFrame>
        <p:nvGraphicFramePr>
          <p:cNvPr id="19458" name="Object 4"/>
          <p:cNvGraphicFramePr>
            <a:graphicFrameLocks noGrp="1"/>
          </p:cNvGraphicFramePr>
          <p:nvPr>
            <p:ph sz="half" idx="1"/>
          </p:nvPr>
        </p:nvGraphicFramePr>
        <p:xfrm>
          <a:off x="344488" y="1549400"/>
          <a:ext cx="8455025" cy="5207000"/>
        </p:xfrm>
        <a:graphic>
          <a:graphicData uri="http://schemas.openxmlformats.org/presentationml/2006/ole">
            <p:oleObj spid="_x0000_s19458" r:id="rId4" imgW="8449788" imgH="5206435" progId="Excel.Chart.8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Object 2"/>
          <p:cNvGraphicFramePr>
            <a:graphicFrameLocks/>
          </p:cNvGraphicFramePr>
          <p:nvPr/>
        </p:nvGraphicFramePr>
        <p:xfrm>
          <a:off x="233363" y="1244600"/>
          <a:ext cx="8675687" cy="5435600"/>
        </p:xfrm>
        <a:graphic>
          <a:graphicData uri="http://schemas.openxmlformats.org/presentationml/2006/ole">
            <p:oleObj spid="_x0000_s21505" r:id="rId4" imgW="8681456" imgH="5438103" progId="Excel.Chart.8">
              <p:embed/>
            </p:oleObj>
          </a:graphicData>
        </a:graphic>
      </p:graphicFrame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52400"/>
            <a:ext cx="8763000" cy="1143000"/>
          </a:xfrm>
        </p:spPr>
        <p:txBody>
          <a:bodyPr/>
          <a:lstStyle/>
          <a:p>
            <a:pPr defTabSz="1025525" eaLnBrk="1" hangingPunct="1"/>
            <a:r>
              <a:rPr lang="en-US" sz="1800" smtClean="0">
                <a:solidFill>
                  <a:schemeClr val="tx1"/>
                </a:solidFill>
              </a:rPr>
              <a:t/>
            </a:r>
            <a:br>
              <a:rPr lang="en-US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Процентное распределение женщин </a:t>
            </a:r>
            <a:r>
              <a:rPr lang="ru-RU" sz="1800" smtClean="0">
                <a:solidFill>
                  <a:schemeClr val="tx1"/>
                </a:solidFill>
                <a:cs typeface="Arial" charset="0"/>
              </a:rPr>
              <a:t>15-44 лет, когда-либо состоявшие в браке</a:t>
            </a:r>
            <a:r>
              <a:rPr lang="ru-RU" sz="1800" smtClean="0">
                <a:solidFill>
                  <a:schemeClr val="tx1"/>
                </a:solidFill>
              </a:rPr>
              <a:t>, подвергавшихся насилию в течение жизни, по типам насилия и уровню образования (</a:t>
            </a:r>
            <a:r>
              <a:rPr lang="ru-RU" sz="1800" smtClean="0"/>
              <a:t>в % к численности соответствующей группы)</a:t>
            </a:r>
            <a:endParaRPr lang="en-US" sz="180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524000"/>
          </a:xfrm>
        </p:spPr>
        <p:txBody>
          <a:bodyPr/>
          <a:lstStyle/>
          <a:p>
            <a:pPr eaLnBrk="1" hangingPunct="1">
              <a:tabLst>
                <a:tab pos="1941513" algn="l"/>
              </a:tabLst>
            </a:pPr>
            <a:r>
              <a:rPr lang="en-US" sz="2000" smtClean="0">
                <a:solidFill>
                  <a:schemeClr val="tx1"/>
                </a:solidFill>
                <a:cs typeface="Arial" charset="0"/>
              </a:rPr>
              <a:t/>
            </a:r>
            <a:br>
              <a:rPr lang="en-US" sz="2000" smtClean="0">
                <a:solidFill>
                  <a:schemeClr val="tx1"/>
                </a:solidFill>
                <a:cs typeface="Arial" charset="0"/>
              </a:rPr>
            </a:br>
            <a:r>
              <a:rPr lang="ru-RU" sz="2000" smtClean="0">
                <a:solidFill>
                  <a:schemeClr val="tx1"/>
                </a:solidFill>
                <a:cs typeface="Arial" charset="0"/>
              </a:rPr>
              <a:t>Процент респонденток 1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5–44 </a:t>
            </a:r>
            <a:r>
              <a:rPr lang="ru-RU" sz="2000" smtClean="0">
                <a:solidFill>
                  <a:schemeClr val="tx1"/>
                </a:solidFill>
                <a:cs typeface="Arial" charset="0"/>
              </a:rPr>
              <a:t>лет, когда-либо состоявших в браке, сообщивших о физическом насилии со стороны ближайшего партнера</a:t>
            </a:r>
            <a:r>
              <a:rPr lang="en-US" sz="2000" smtClean="0">
                <a:cs typeface="Arial" charset="0"/>
              </a:rPr>
              <a:t>,</a:t>
            </a:r>
            <a:r>
              <a:rPr lang="ru-RU" sz="2000" smtClean="0">
                <a:cs typeface="Arial" charset="0"/>
              </a:rPr>
              <a:t> </a:t>
            </a:r>
            <a:r>
              <a:rPr lang="ru-RU" sz="2000" smtClean="0">
                <a:solidFill>
                  <a:schemeClr val="tx1"/>
                </a:solidFill>
                <a:cs typeface="Arial" charset="0"/>
              </a:rPr>
              <a:t>и обсуждавших эти случаи с определенными лицами </a:t>
            </a:r>
            <a:endParaRPr lang="en-US" sz="2000" smtClean="0">
              <a:cs typeface="Arial" charset="0"/>
            </a:endParaRPr>
          </a:p>
        </p:txBody>
      </p:sp>
      <p:graphicFrame>
        <p:nvGraphicFramePr>
          <p:cNvPr id="23554" name="Object 2"/>
          <p:cNvGraphicFramePr>
            <a:graphicFrameLocks/>
          </p:cNvGraphicFramePr>
          <p:nvPr/>
        </p:nvGraphicFramePr>
        <p:xfrm>
          <a:off x="482600" y="1628775"/>
          <a:ext cx="8407400" cy="5127625"/>
        </p:xfrm>
        <a:graphic>
          <a:graphicData uri="http://schemas.openxmlformats.org/presentationml/2006/ole">
            <p:oleObj spid="_x0000_s23554" r:id="rId4" imgW="8407113" imgH="5127180" progId="Excel.Chart.8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686800" cy="1524000"/>
          </a:xfrm>
        </p:spPr>
        <p:txBody>
          <a:bodyPr/>
          <a:lstStyle/>
          <a:p>
            <a:pPr eaLnBrk="1" hangingPunct="1">
              <a:tabLst>
                <a:tab pos="1941513" algn="l"/>
              </a:tabLst>
            </a:pPr>
            <a:r>
              <a:rPr lang="en-US" sz="2000" smtClean="0">
                <a:solidFill>
                  <a:schemeClr val="tx1"/>
                </a:solidFill>
                <a:cs typeface="Arial" charset="0"/>
              </a:rPr>
              <a:t/>
            </a:r>
            <a:br>
              <a:rPr lang="en-US" sz="2000" smtClean="0">
                <a:solidFill>
                  <a:schemeClr val="tx1"/>
                </a:solidFill>
                <a:cs typeface="Arial" charset="0"/>
              </a:rPr>
            </a:br>
            <a:r>
              <a:rPr lang="ru-RU" sz="2000" smtClean="0">
                <a:solidFill>
                  <a:schemeClr val="tx1"/>
                </a:solidFill>
                <a:cs typeface="Arial" charset="0"/>
              </a:rPr>
              <a:t>Распределение причин, по которым женщины 15-44 лет, когда-либо состоявшие в браке и подвергавшиеся физическому насилию со стороны партнера, не обращались за помощью</a:t>
            </a:r>
            <a:endParaRPr lang="en-US" sz="2000" smtClean="0">
              <a:cs typeface="Arial" charset="0"/>
            </a:endParaRPr>
          </a:p>
        </p:txBody>
      </p:sp>
      <p:graphicFrame>
        <p:nvGraphicFramePr>
          <p:cNvPr id="25602" name="Object 2"/>
          <p:cNvGraphicFramePr>
            <a:graphicFrameLocks/>
          </p:cNvGraphicFramePr>
          <p:nvPr/>
        </p:nvGraphicFramePr>
        <p:xfrm>
          <a:off x="330200" y="1625600"/>
          <a:ext cx="8783638" cy="5000625"/>
        </p:xfrm>
        <a:graphic>
          <a:graphicData uri="http://schemas.openxmlformats.org/presentationml/2006/ole">
            <p:oleObj spid="_x0000_s25602" r:id="rId4" imgW="8785097" imgH="4999153" progId="Excel.Chart.8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295400"/>
          </a:xfrm>
        </p:spPr>
        <p:txBody>
          <a:bodyPr/>
          <a:lstStyle/>
          <a:p>
            <a:pPr eaLnBrk="1" hangingPunct="1">
              <a:tabLst>
                <a:tab pos="1941513" algn="l"/>
              </a:tabLst>
            </a:pPr>
            <a:r>
              <a:rPr lang="en-US" sz="2000" smtClean="0">
                <a:solidFill>
                  <a:schemeClr val="tx1"/>
                </a:solidFill>
                <a:cs typeface="Arial" charset="0"/>
              </a:rPr>
              <a:t/>
            </a:r>
            <a:br>
              <a:rPr lang="en-US" sz="2000" smtClean="0">
                <a:solidFill>
                  <a:schemeClr val="tx1"/>
                </a:solidFill>
                <a:cs typeface="Arial" charset="0"/>
              </a:rPr>
            </a:br>
            <a:r>
              <a:rPr lang="ru-RU" sz="2000" smtClean="0">
                <a:solidFill>
                  <a:schemeClr val="tx1"/>
                </a:solidFill>
                <a:cs typeface="Arial" charset="0"/>
              </a:rPr>
              <a:t>Распределение гендерных установок, сообщенных женщинами в отношении поведения их настоящих или последних мужей/партнеров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 </a:t>
            </a:r>
            <a:endParaRPr lang="en-US" sz="2000" smtClean="0">
              <a:cs typeface="Arial" charset="0"/>
            </a:endParaRPr>
          </a:p>
        </p:txBody>
      </p:sp>
      <p:graphicFrame>
        <p:nvGraphicFramePr>
          <p:cNvPr id="27650" name="Object 2"/>
          <p:cNvGraphicFramePr>
            <a:graphicFrameLocks/>
          </p:cNvGraphicFramePr>
          <p:nvPr/>
        </p:nvGraphicFramePr>
        <p:xfrm>
          <a:off x="182563" y="1527175"/>
          <a:ext cx="8783637" cy="5229225"/>
        </p:xfrm>
        <a:graphic>
          <a:graphicData uri="http://schemas.openxmlformats.org/presentationml/2006/ole">
            <p:oleObj spid="_x0000_s27650" r:id="rId4" imgW="8785097" imgH="5224725" progId="Excel.Chart.8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447800"/>
          </a:xfrm>
        </p:spPr>
        <p:txBody>
          <a:bodyPr/>
          <a:lstStyle/>
          <a:p>
            <a:pPr eaLnBrk="1" hangingPunct="1">
              <a:tabLst>
                <a:tab pos="1941513" algn="l"/>
              </a:tabLst>
            </a:pPr>
            <a:r>
              <a:rPr lang="en-US" sz="2000" smtClean="0">
                <a:solidFill>
                  <a:schemeClr val="tx1"/>
                </a:solidFill>
                <a:cs typeface="Arial" charset="0"/>
              </a:rPr>
              <a:t/>
            </a:r>
            <a:br>
              <a:rPr lang="en-US" sz="2000" smtClean="0">
                <a:solidFill>
                  <a:schemeClr val="tx1"/>
                </a:solidFill>
                <a:cs typeface="Arial" charset="0"/>
              </a:rPr>
            </a:br>
            <a:r>
              <a:rPr lang="ru-RU" sz="2000" smtClean="0">
                <a:solidFill>
                  <a:schemeClr val="tx1"/>
                </a:solidFill>
                <a:cs typeface="Arial" charset="0"/>
              </a:rPr>
              <a:t>Распределение женщин в возрасте 15-44 лет, переживших физическое или сексуальное насилие со стороны партнера, по частоте приема партнером алкоголя</a:t>
            </a:r>
            <a:endParaRPr lang="en-US" sz="2000" smtClean="0">
              <a:cs typeface="Arial" charset="0"/>
            </a:endParaRPr>
          </a:p>
        </p:txBody>
      </p:sp>
      <p:graphicFrame>
        <p:nvGraphicFramePr>
          <p:cNvPr id="29698" name="Object 2"/>
          <p:cNvGraphicFramePr>
            <a:graphicFrameLocks/>
          </p:cNvGraphicFramePr>
          <p:nvPr/>
        </p:nvGraphicFramePr>
        <p:xfrm>
          <a:off x="295275" y="1625600"/>
          <a:ext cx="8553450" cy="5032375"/>
        </p:xfrm>
        <a:graphic>
          <a:graphicData uri="http://schemas.openxmlformats.org/presentationml/2006/ole">
            <p:oleObj spid="_x0000_s29698" r:id="rId4" imgW="8559526" imgH="5029636" progId="Excel.Chart.8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76200"/>
            <a:ext cx="89154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Arial" charset="0"/>
              </a:rPr>
              <a:t>Процент респонденток, бывших </a:t>
            </a:r>
            <a:r>
              <a:rPr lang="ru-RU" b="1" dirty="0">
                <a:latin typeface="Arial" pitchFamily="34" charset="0"/>
                <a:cs typeface="Arial" charset="0"/>
              </a:rPr>
              <a:t>в детстве </a:t>
            </a:r>
            <a:r>
              <a:rPr lang="ru-RU" b="1" dirty="0">
                <a:latin typeface="+mj-lt"/>
                <a:cs typeface="Arial" charset="0"/>
              </a:rPr>
              <a:t>свидетелями физического конфликта между родителями, по пережитому </a:t>
            </a:r>
            <a:r>
              <a:rPr lang="ru-RU" b="1" dirty="0">
                <a:latin typeface="Arial" pitchFamily="34" charset="0"/>
                <a:cs typeface="Arial" charset="0"/>
              </a:rPr>
              <a:t>во взрослом возрасте </a:t>
            </a:r>
            <a:r>
              <a:rPr lang="ru-RU" b="1" dirty="0">
                <a:latin typeface="+mj-lt"/>
                <a:cs typeface="Arial" charset="0"/>
              </a:rPr>
              <a:t>физическому или сексуальному насилию со стороны партнера</a:t>
            </a:r>
            <a:endParaRPr lang="en-US" b="1" dirty="0">
              <a:latin typeface="+mj-lt"/>
              <a:cs typeface="Arial" charset="0"/>
            </a:endParaRPr>
          </a:p>
        </p:txBody>
      </p:sp>
      <p:graphicFrame>
        <p:nvGraphicFramePr>
          <p:cNvPr id="31746" name="Chart 4"/>
          <p:cNvGraphicFramePr>
            <a:graphicFrameLocks/>
          </p:cNvGraphicFramePr>
          <p:nvPr/>
        </p:nvGraphicFramePr>
        <p:xfrm>
          <a:off x="1473200" y="1346200"/>
          <a:ext cx="7416800" cy="5410200"/>
        </p:xfrm>
        <a:graphic>
          <a:graphicData uri="http://schemas.openxmlformats.org/presentationml/2006/ole">
            <p:oleObj spid="_x0000_s31746" r:id="rId3" imgW="7413378" imgH="5407621" progId="Excel.Char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2133600"/>
            <a:ext cx="155416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+mj-lt"/>
              </a:rPr>
              <a:t> </a:t>
            </a:r>
            <a:r>
              <a:rPr lang="ru-RU" sz="1400" b="1" dirty="0">
                <a:latin typeface="+mj-lt"/>
              </a:rPr>
              <a:t>Все женщины</a:t>
            </a:r>
            <a:endParaRPr lang="en-US" sz="14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332163"/>
            <a:ext cx="1981200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atin typeface="+mj-lt"/>
              </a:rPr>
              <a:t>Не было насилия со стороны партнера</a:t>
            </a:r>
            <a:endParaRPr lang="en-US" sz="14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50" y="4786313"/>
            <a:ext cx="20669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atin typeface="+mj-lt"/>
              </a:rPr>
              <a:t>Было насилие со стороны партнера</a:t>
            </a:r>
            <a:endParaRPr lang="en-US" sz="1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449</Words>
  <Application>Microsoft Office PowerPoint</Application>
  <PresentationFormat>Экран (4:3)</PresentationFormat>
  <Paragraphs>202</Paragraphs>
  <Slides>10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Tahoma</vt:lpstr>
      <vt:lpstr>Arial Narrow</vt:lpstr>
      <vt:lpstr>Calibri</vt:lpstr>
      <vt:lpstr>Default Design</vt:lpstr>
      <vt:lpstr>Диаграмма Microsoft Excel</vt:lpstr>
      <vt:lpstr>   Домашнее насилие По результатам выборочного обследования  репродуктивного здоровья  в Российской Федерации 2011  Круглый стол,  Государственная Дума РФ 20 сентября 2012 Бардакова Л.И. Исполнительный Представитель ЮНФПА , Фонд ООН в области народонаселения    </vt:lpstr>
      <vt:lpstr>Слайд 2</vt:lpstr>
      <vt:lpstr> Процент респонденток 15-44 лет, когда-либо состоявших в браке, и сообщивших о насилии со стороны партнера в течение жизни и за последний год, по типам насилия</vt:lpstr>
      <vt:lpstr> Процентное распределение женщин 15-44 лет, когда-либо состоявшие в браке, подвергавшихся насилию в течение жизни, по типам насилия и уровню образования (в % к численности соответствующей группы)</vt:lpstr>
      <vt:lpstr> Процент респонденток 15–44 лет, когда-либо состоявших в браке, сообщивших о физическом насилии со стороны ближайшего партнера, и обсуждавших эти случаи с определенными лицами </vt:lpstr>
      <vt:lpstr> Распределение причин, по которым женщины 15-44 лет, когда-либо состоявшие в браке и подвергавшиеся физическому насилию со стороны партнера, не обращались за помощью</vt:lpstr>
      <vt:lpstr> Распределение гендерных установок, сообщенных женщинами в отношении поведения их настоящих или последних мужей/партнеров </vt:lpstr>
      <vt:lpstr> Распределение женщин в возрасте 15-44 лет, переживших физическое или сексуальное насилие со стороны партнера, по частоте приема партнером алкоголя</vt:lpstr>
      <vt:lpstr>Слайд 9</vt:lpstr>
      <vt:lpstr>  </vt:lpstr>
    </vt:vector>
  </TitlesOfParts>
  <Company>Danielle B. Jackson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18.1 Prevalence of Lifetime and Recent (Past 12 Months) Physical Abuse among Ever Married Women Aged 15–44 Years Selected Countries in Eastern Europe*</dc:title>
  <dc:creator>Alicia</dc:creator>
  <cp:lastModifiedBy>VSV -  Государственная Дума РФ</cp:lastModifiedBy>
  <cp:revision>86</cp:revision>
  <cp:lastPrinted>2012-08-28T13:48:14Z</cp:lastPrinted>
  <dcterms:modified xsi:type="dcterms:W3CDTF">2012-10-23T08:13:25Z</dcterms:modified>
</cp:coreProperties>
</file>